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2.xml" ContentType="application/vnd.openxmlformats-officedocument.themeOverr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270" r:id="rId5"/>
    <p:sldId id="280" r:id="rId6"/>
    <p:sldId id="277" r:id="rId7"/>
    <p:sldId id="265" r:id="rId8"/>
    <p:sldId id="266" r:id="rId9"/>
    <p:sldId id="268" r:id="rId10"/>
    <p:sldId id="273" r:id="rId11"/>
    <p:sldId id="275" r:id="rId12"/>
    <p:sldId id="267" r:id="rId13"/>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A9A"/>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357215-80E2-4D1C-8259-9AEDC82BC21F}" v="11" dt="2021-06-11T19:52:13.5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35" autoAdjust="0"/>
    <p:restoredTop sz="63531" autoAdjust="0"/>
  </p:normalViewPr>
  <p:slideViewPr>
    <p:cSldViewPr snapToGrid="0">
      <p:cViewPr varScale="1">
        <p:scale>
          <a:sx n="87" d="100"/>
          <a:sy n="87" d="100"/>
        </p:scale>
        <p:origin x="485" y="67"/>
      </p:cViewPr>
      <p:guideLst/>
    </p:cSldViewPr>
  </p:slideViewPr>
  <p:notesTextViewPr>
    <p:cViewPr>
      <p:scale>
        <a:sx n="1" d="1"/>
        <a:sy n="1" d="1"/>
      </p:scale>
      <p:origin x="0" y="0"/>
    </p:cViewPr>
  </p:notesTextViewPr>
  <p:notesViewPr>
    <p:cSldViewPr snapToGrid="0">
      <p:cViewPr varScale="1">
        <p:scale>
          <a:sx n="65" d="100"/>
          <a:sy n="65" d="100"/>
        </p:scale>
        <p:origin x="3134" y="6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909B764E-1934-4505-9CB0-FC38CC4DE26C}" type="datetimeFigureOut">
              <a:rPr lang="en-US" smtClean="0"/>
              <a:t>6/14/2021</a:t>
            </a:fld>
            <a:endParaRPr lang="en-US" dirty="0"/>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19B1B4C1-AE37-4628-84E0-1950EA2868A7}" type="slidenum">
              <a:rPr lang="en-US" smtClean="0"/>
              <a:t>‹#›</a:t>
            </a:fld>
            <a:endParaRPr lang="en-US" dirty="0"/>
          </a:p>
        </p:txBody>
      </p:sp>
    </p:spTree>
    <p:extLst>
      <p:ext uri="{BB962C8B-B14F-4D97-AF65-F5344CB8AC3E}">
        <p14:creationId xmlns:p14="http://schemas.microsoft.com/office/powerpoint/2010/main" val="452223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B1B4C1-AE37-4628-84E0-1950EA2868A7}" type="slidenum">
              <a:rPr lang="en-US" smtClean="0"/>
              <a:t>1</a:t>
            </a:fld>
            <a:endParaRPr lang="en-US" dirty="0"/>
          </a:p>
        </p:txBody>
      </p:sp>
    </p:spTree>
    <p:extLst>
      <p:ext uri="{BB962C8B-B14F-4D97-AF65-F5344CB8AC3E}">
        <p14:creationId xmlns:p14="http://schemas.microsoft.com/office/powerpoint/2010/main" val="2629467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Good morning City Commission. My name is Asante Cain and I am the liaison to the SAFE Task Force and I’m here today to give an update on the activities of the SAFE Task Force. </a:t>
            </a:r>
            <a:r>
              <a:rPr lang="en-US" sz="1800" dirty="0">
                <a:latin typeface="Calibri" panose="020F0502020204030204" pitchFamily="34" charset="0"/>
                <a:ea typeface="Calibri" panose="020F0502020204030204" pitchFamily="34" charset="0"/>
                <a:cs typeface="Times New Roman" panose="02020603050405020304" pitchFamily="18" charset="0"/>
              </a:rPr>
              <a:t>The City of Grand Rapids established an anti-violence strategy in 2015 titled Safe Alliances For Everyone (SAFE). Since them many of the recommendations have been completed and  </a:t>
            </a:r>
          </a:p>
          <a:p>
            <a:endParaRPr lang="en-US" sz="1800" dirty="0">
              <a:latin typeface="Calibri" panose="020F0502020204030204" pitchFamily="34" charset="0"/>
              <a:ea typeface="Calibri" panose="020F0502020204030204" pitchFamily="34" charset="0"/>
              <a:cs typeface="Times New Roman" panose="02020603050405020304" pitchFamily="18" charset="0"/>
            </a:endParaRPr>
          </a:p>
          <a:p>
            <a:r>
              <a:rPr lang="en-US" sz="1800" dirty="0">
                <a:latin typeface="Calibri" panose="020F0502020204030204" pitchFamily="34" charset="0"/>
                <a:ea typeface="Calibri" panose="020F0502020204030204" pitchFamily="34" charset="0"/>
                <a:cs typeface="Times New Roman" panose="02020603050405020304" pitchFamily="18" charset="0"/>
              </a:rPr>
              <a:t>SAFE fosters meaningful partnerships with community organizations, businesses, public institutions, nonprofits and grassroots groups to limit violence in our community</a:t>
            </a:r>
          </a:p>
          <a:p>
            <a:endParaRPr lang="en-US" sz="3200" dirty="0">
              <a:latin typeface="Calibri" panose="020F0502020204030204" pitchFamily="34" charset="0"/>
              <a:cs typeface="Times New Roman" panose="02020603050405020304" pitchFamily="18" charset="0"/>
            </a:endParaRPr>
          </a:p>
          <a:p>
            <a:endParaRPr lang="en-US" sz="3200" dirty="0"/>
          </a:p>
          <a:p>
            <a:endParaRPr lang="en-US" sz="3200" dirty="0"/>
          </a:p>
        </p:txBody>
      </p:sp>
      <p:sp>
        <p:nvSpPr>
          <p:cNvPr id="4" name="Slide Number Placeholder 3"/>
          <p:cNvSpPr>
            <a:spLocks noGrp="1"/>
          </p:cNvSpPr>
          <p:nvPr>
            <p:ph type="sldNum" sz="quarter" idx="10"/>
          </p:nvPr>
        </p:nvSpPr>
        <p:spPr/>
        <p:txBody>
          <a:bodyPr/>
          <a:lstStyle/>
          <a:p>
            <a:fld id="{9B1E5757-F1A6-4B81-AA20-F2CC619108E1}" type="slidenum">
              <a:rPr lang="en-US" smtClean="0"/>
              <a:t>2</a:t>
            </a:fld>
            <a:endParaRPr lang="en-US" dirty="0"/>
          </a:p>
        </p:txBody>
      </p:sp>
    </p:spTree>
    <p:extLst>
      <p:ext uri="{BB962C8B-B14F-4D97-AF65-F5344CB8AC3E}">
        <p14:creationId xmlns:p14="http://schemas.microsoft.com/office/powerpoint/2010/main" val="2001815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panose="020F0502020204030204" pitchFamily="34" charset="0"/>
                <a:ea typeface="Calibri" panose="020F0502020204030204" pitchFamily="34" charset="0"/>
                <a:cs typeface="Times New Roman" panose="02020603050405020304" pitchFamily="18" charset="0"/>
              </a:rPr>
              <a:t>community organizations</a:t>
            </a:r>
          </a:p>
          <a:p>
            <a:r>
              <a:rPr lang="en-US" dirty="0">
                <a:latin typeface="Calibri" panose="020F0502020204030204" pitchFamily="34" charset="0"/>
                <a:ea typeface="Calibri" panose="020F0502020204030204" pitchFamily="34" charset="0"/>
                <a:cs typeface="Times New Roman" panose="02020603050405020304" pitchFamily="18" charset="0"/>
              </a:rPr>
              <a:t>Businesses</a:t>
            </a:r>
          </a:p>
          <a:p>
            <a:r>
              <a:rPr lang="en-US" dirty="0">
                <a:latin typeface="Calibri" panose="020F0502020204030204" pitchFamily="34" charset="0"/>
                <a:ea typeface="Calibri" panose="020F0502020204030204" pitchFamily="34" charset="0"/>
                <a:cs typeface="Times New Roman" panose="02020603050405020304" pitchFamily="18" charset="0"/>
              </a:rPr>
              <a:t>public institutions</a:t>
            </a:r>
          </a:p>
          <a:p>
            <a:r>
              <a:rPr lang="en-US" dirty="0">
                <a:latin typeface="Calibri" panose="020F0502020204030204" pitchFamily="34" charset="0"/>
                <a:ea typeface="Calibri" panose="020F0502020204030204" pitchFamily="34" charset="0"/>
                <a:cs typeface="Times New Roman" panose="02020603050405020304" pitchFamily="18" charset="0"/>
              </a:rPr>
              <a:t>Nonprofits</a:t>
            </a:r>
            <a:br>
              <a:rPr lang="en-US" dirty="0">
                <a:latin typeface="Calibri" panose="020F0502020204030204" pitchFamily="34" charset="0"/>
                <a:ea typeface="Calibri" panose="020F0502020204030204" pitchFamily="34" charset="0"/>
                <a:cs typeface="Times New Roman" panose="02020603050405020304" pitchFamily="18" charset="0"/>
              </a:rPr>
            </a:br>
            <a:r>
              <a:rPr lang="en-US" dirty="0">
                <a:latin typeface="Calibri" panose="020F0502020204030204" pitchFamily="34" charset="0"/>
                <a:ea typeface="Calibri" panose="020F0502020204030204" pitchFamily="34" charset="0"/>
                <a:cs typeface="Times New Roman" panose="02020603050405020304" pitchFamily="18" charset="0"/>
              </a:rPr>
              <a:t>grassroots groups and individuals</a:t>
            </a:r>
          </a:p>
          <a:p>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Cross functional</a:t>
            </a:r>
          </a:p>
        </p:txBody>
      </p:sp>
      <p:sp>
        <p:nvSpPr>
          <p:cNvPr id="4" name="Slide Number Placeholder 3"/>
          <p:cNvSpPr>
            <a:spLocks noGrp="1"/>
          </p:cNvSpPr>
          <p:nvPr>
            <p:ph type="sldNum" sz="quarter" idx="10"/>
          </p:nvPr>
        </p:nvSpPr>
        <p:spPr/>
        <p:txBody>
          <a:bodyPr/>
          <a:lstStyle/>
          <a:p>
            <a:fld id="{9B1E5757-F1A6-4B81-AA20-F2CC619108E1}" type="slidenum">
              <a:rPr lang="en-US" smtClean="0"/>
              <a:t>3</a:t>
            </a:fld>
            <a:endParaRPr lang="en-US" dirty="0"/>
          </a:p>
        </p:txBody>
      </p:sp>
    </p:spTree>
    <p:extLst>
      <p:ext uri="{BB962C8B-B14F-4D97-AF65-F5344CB8AC3E}">
        <p14:creationId xmlns:p14="http://schemas.microsoft.com/office/powerpoint/2010/main" val="1191278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B1B4C1-AE37-4628-84E0-1950EA2868A7}" type="slidenum">
              <a:rPr lang="en-US" smtClean="0"/>
              <a:t>4</a:t>
            </a:fld>
            <a:endParaRPr lang="en-US" dirty="0"/>
          </a:p>
        </p:txBody>
      </p:sp>
    </p:spTree>
    <p:extLst>
      <p:ext uri="{BB962C8B-B14F-4D97-AF65-F5344CB8AC3E}">
        <p14:creationId xmlns:p14="http://schemas.microsoft.com/office/powerpoint/2010/main" val="4187491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B1B4C1-AE37-4628-84E0-1950EA2868A7}" type="slidenum">
              <a:rPr lang="en-US" smtClean="0"/>
              <a:t>5</a:t>
            </a:fld>
            <a:endParaRPr lang="en-US" dirty="0"/>
          </a:p>
        </p:txBody>
      </p:sp>
    </p:spTree>
    <p:extLst>
      <p:ext uri="{BB962C8B-B14F-4D97-AF65-F5344CB8AC3E}">
        <p14:creationId xmlns:p14="http://schemas.microsoft.com/office/powerpoint/2010/main" val="1060995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Grants awarded to Family Outreach Center and Realism is Loyalty to address SAFE PEACE Pillar recommendations, specifically in the Prevention Investment strategy. The SAFE Task Force sought to facilitate programs on practical living tools and mental health resources for parents and youth, aged 15-24. Parents are critical in the lives of youth and set the foundation for values and behaviors. When families struggle with the many stressors of daily life and for some, past abuses, healthy family relationships are often compromised. Awarded programs are helping families address at least two of the following: </a:t>
            </a:r>
          </a:p>
          <a:p>
            <a:endParaRPr lang="en-US" sz="2800" dirty="0"/>
          </a:p>
        </p:txBody>
      </p:sp>
      <p:sp>
        <p:nvSpPr>
          <p:cNvPr id="4" name="Slide Number Placeholder 3"/>
          <p:cNvSpPr>
            <a:spLocks noGrp="1"/>
          </p:cNvSpPr>
          <p:nvPr>
            <p:ph type="sldNum" sz="quarter" idx="5"/>
          </p:nvPr>
        </p:nvSpPr>
        <p:spPr/>
        <p:txBody>
          <a:bodyPr/>
          <a:lstStyle/>
          <a:p>
            <a:fld id="{19B1B4C1-AE37-4628-84E0-1950EA2868A7}" type="slidenum">
              <a:rPr lang="en-US" smtClean="0"/>
              <a:t>6</a:t>
            </a:fld>
            <a:endParaRPr lang="en-US" dirty="0"/>
          </a:p>
        </p:txBody>
      </p:sp>
    </p:spTree>
    <p:extLst>
      <p:ext uri="{BB962C8B-B14F-4D97-AF65-F5344CB8AC3E}">
        <p14:creationId xmlns:p14="http://schemas.microsoft.com/office/powerpoint/2010/main" val="109573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B1B4C1-AE37-4628-84E0-1950EA2868A7}" type="slidenum">
              <a:rPr lang="en-US" smtClean="0"/>
              <a:t>7</a:t>
            </a:fld>
            <a:endParaRPr lang="en-US" dirty="0"/>
          </a:p>
        </p:txBody>
      </p:sp>
    </p:spTree>
    <p:extLst>
      <p:ext uri="{BB962C8B-B14F-4D97-AF65-F5344CB8AC3E}">
        <p14:creationId xmlns:p14="http://schemas.microsoft.com/office/powerpoint/2010/main" val="679098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recommendations have been completed like body cams</a:t>
            </a:r>
          </a:p>
          <a:p>
            <a:r>
              <a:rPr lang="en-US" dirty="0"/>
              <a:t>Others the City has worked at hard in improving such as training regarding equity</a:t>
            </a:r>
          </a:p>
        </p:txBody>
      </p:sp>
      <p:sp>
        <p:nvSpPr>
          <p:cNvPr id="4" name="Slide Number Placeholder 3"/>
          <p:cNvSpPr>
            <a:spLocks noGrp="1"/>
          </p:cNvSpPr>
          <p:nvPr>
            <p:ph type="sldNum" sz="quarter" idx="5"/>
          </p:nvPr>
        </p:nvSpPr>
        <p:spPr/>
        <p:txBody>
          <a:bodyPr/>
          <a:lstStyle/>
          <a:p>
            <a:fld id="{19B1B4C1-AE37-4628-84E0-1950EA2868A7}" type="slidenum">
              <a:rPr lang="en-US" smtClean="0"/>
              <a:t>8</a:t>
            </a:fld>
            <a:endParaRPr lang="en-US" dirty="0"/>
          </a:p>
        </p:txBody>
      </p:sp>
    </p:spTree>
    <p:extLst>
      <p:ext uri="{BB962C8B-B14F-4D97-AF65-F5344CB8AC3E}">
        <p14:creationId xmlns:p14="http://schemas.microsoft.com/office/powerpoint/2010/main" val="3201718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B1B4C1-AE37-4628-84E0-1950EA2868A7}" type="slidenum">
              <a:rPr lang="en-US" smtClean="0"/>
              <a:t>9</a:t>
            </a:fld>
            <a:endParaRPr lang="en-US" dirty="0"/>
          </a:p>
        </p:txBody>
      </p:sp>
    </p:spTree>
    <p:extLst>
      <p:ext uri="{BB962C8B-B14F-4D97-AF65-F5344CB8AC3E}">
        <p14:creationId xmlns:p14="http://schemas.microsoft.com/office/powerpoint/2010/main" val="3981186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892CA-FB15-4E8F-B128-56E760CEF4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2B1E57F-6707-4147-AE06-67E0F080AB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744B8B0-2983-4882-B069-4284DFB395D7}"/>
              </a:ext>
            </a:extLst>
          </p:cNvPr>
          <p:cNvSpPr>
            <a:spLocks noGrp="1"/>
          </p:cNvSpPr>
          <p:nvPr>
            <p:ph type="dt" sz="half" idx="10"/>
          </p:nvPr>
        </p:nvSpPr>
        <p:spPr/>
        <p:txBody>
          <a:bodyPr/>
          <a:lstStyle/>
          <a:p>
            <a:fld id="{648A740E-F8F9-44B6-9064-6FA2CF973732}" type="datetimeFigureOut">
              <a:rPr lang="en-US" smtClean="0"/>
              <a:t>6/14/2021</a:t>
            </a:fld>
            <a:endParaRPr lang="en-US" dirty="0"/>
          </a:p>
        </p:txBody>
      </p:sp>
      <p:sp>
        <p:nvSpPr>
          <p:cNvPr id="5" name="Footer Placeholder 4">
            <a:extLst>
              <a:ext uri="{FF2B5EF4-FFF2-40B4-BE49-F238E27FC236}">
                <a16:creationId xmlns:a16="http://schemas.microsoft.com/office/drawing/2014/main" id="{1D4014FE-EBF5-44BF-B00C-7B633567A64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244728D-6317-41B4-A8A7-39B51E24AF8D}"/>
              </a:ext>
            </a:extLst>
          </p:cNvPr>
          <p:cNvSpPr>
            <a:spLocks noGrp="1"/>
          </p:cNvSpPr>
          <p:nvPr>
            <p:ph type="sldNum" sz="quarter" idx="12"/>
          </p:nvPr>
        </p:nvSpPr>
        <p:spPr/>
        <p:txBody>
          <a:bodyPr/>
          <a:lstStyle/>
          <a:p>
            <a:fld id="{A039F8E0-10D6-4454-AAB2-03C6BAD4973C}" type="slidenum">
              <a:rPr lang="en-US" smtClean="0"/>
              <a:t>‹#›</a:t>
            </a:fld>
            <a:endParaRPr lang="en-US" dirty="0"/>
          </a:p>
        </p:txBody>
      </p:sp>
    </p:spTree>
    <p:extLst>
      <p:ext uri="{BB962C8B-B14F-4D97-AF65-F5344CB8AC3E}">
        <p14:creationId xmlns:p14="http://schemas.microsoft.com/office/powerpoint/2010/main" val="3125179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EB353-B11B-440B-BD27-4CCC4798878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5B502AF-6557-4189-894B-8E27FC7DF56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E303B1-F373-4D44-A404-F8F84E43064F}"/>
              </a:ext>
            </a:extLst>
          </p:cNvPr>
          <p:cNvSpPr>
            <a:spLocks noGrp="1"/>
          </p:cNvSpPr>
          <p:nvPr>
            <p:ph type="dt" sz="half" idx="10"/>
          </p:nvPr>
        </p:nvSpPr>
        <p:spPr/>
        <p:txBody>
          <a:bodyPr/>
          <a:lstStyle/>
          <a:p>
            <a:fld id="{648A740E-F8F9-44B6-9064-6FA2CF973732}" type="datetimeFigureOut">
              <a:rPr lang="en-US" smtClean="0"/>
              <a:t>6/14/2021</a:t>
            </a:fld>
            <a:endParaRPr lang="en-US" dirty="0"/>
          </a:p>
        </p:txBody>
      </p:sp>
      <p:sp>
        <p:nvSpPr>
          <p:cNvPr id="5" name="Footer Placeholder 4">
            <a:extLst>
              <a:ext uri="{FF2B5EF4-FFF2-40B4-BE49-F238E27FC236}">
                <a16:creationId xmlns:a16="http://schemas.microsoft.com/office/drawing/2014/main" id="{325C3F33-87E4-4725-A614-33ED3E4A8A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DF17FEF-4E2C-45EA-9F7E-9D1ECC49074E}"/>
              </a:ext>
            </a:extLst>
          </p:cNvPr>
          <p:cNvSpPr>
            <a:spLocks noGrp="1"/>
          </p:cNvSpPr>
          <p:nvPr>
            <p:ph type="sldNum" sz="quarter" idx="12"/>
          </p:nvPr>
        </p:nvSpPr>
        <p:spPr/>
        <p:txBody>
          <a:bodyPr/>
          <a:lstStyle/>
          <a:p>
            <a:fld id="{A039F8E0-10D6-4454-AAB2-03C6BAD4973C}" type="slidenum">
              <a:rPr lang="en-US" smtClean="0"/>
              <a:t>‹#›</a:t>
            </a:fld>
            <a:endParaRPr lang="en-US" dirty="0"/>
          </a:p>
        </p:txBody>
      </p:sp>
    </p:spTree>
    <p:extLst>
      <p:ext uri="{BB962C8B-B14F-4D97-AF65-F5344CB8AC3E}">
        <p14:creationId xmlns:p14="http://schemas.microsoft.com/office/powerpoint/2010/main" val="402676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CFB029-06CF-4F83-9198-AC297F56F57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78A9BF6-8756-4785-9719-E76A8C32C68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9BF465-4108-4A93-9397-A9F7984919DB}"/>
              </a:ext>
            </a:extLst>
          </p:cNvPr>
          <p:cNvSpPr>
            <a:spLocks noGrp="1"/>
          </p:cNvSpPr>
          <p:nvPr>
            <p:ph type="dt" sz="half" idx="10"/>
          </p:nvPr>
        </p:nvSpPr>
        <p:spPr/>
        <p:txBody>
          <a:bodyPr/>
          <a:lstStyle/>
          <a:p>
            <a:fld id="{648A740E-F8F9-44B6-9064-6FA2CF973732}" type="datetimeFigureOut">
              <a:rPr lang="en-US" smtClean="0"/>
              <a:t>6/14/2021</a:t>
            </a:fld>
            <a:endParaRPr lang="en-US" dirty="0"/>
          </a:p>
        </p:txBody>
      </p:sp>
      <p:sp>
        <p:nvSpPr>
          <p:cNvPr id="5" name="Footer Placeholder 4">
            <a:extLst>
              <a:ext uri="{FF2B5EF4-FFF2-40B4-BE49-F238E27FC236}">
                <a16:creationId xmlns:a16="http://schemas.microsoft.com/office/drawing/2014/main" id="{9249717C-3B98-4A39-B4E6-26D2A1BF9CD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09CC75F-DC4A-4E1C-9C60-40D12551A17B}"/>
              </a:ext>
            </a:extLst>
          </p:cNvPr>
          <p:cNvSpPr>
            <a:spLocks noGrp="1"/>
          </p:cNvSpPr>
          <p:nvPr>
            <p:ph type="sldNum" sz="quarter" idx="12"/>
          </p:nvPr>
        </p:nvSpPr>
        <p:spPr/>
        <p:txBody>
          <a:bodyPr/>
          <a:lstStyle/>
          <a:p>
            <a:fld id="{A039F8E0-10D6-4454-AAB2-03C6BAD4973C}" type="slidenum">
              <a:rPr lang="en-US" smtClean="0"/>
              <a:t>‹#›</a:t>
            </a:fld>
            <a:endParaRPr lang="en-US" dirty="0"/>
          </a:p>
        </p:txBody>
      </p:sp>
    </p:spTree>
    <p:extLst>
      <p:ext uri="{BB962C8B-B14F-4D97-AF65-F5344CB8AC3E}">
        <p14:creationId xmlns:p14="http://schemas.microsoft.com/office/powerpoint/2010/main" val="3240436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3926F-B1AA-41AD-A59A-11AEFEC954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F72779-4876-4126-B422-1F2BE03A93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1BF695-EBCA-460D-9AF0-EBD64B58DDBC}"/>
              </a:ext>
            </a:extLst>
          </p:cNvPr>
          <p:cNvSpPr>
            <a:spLocks noGrp="1"/>
          </p:cNvSpPr>
          <p:nvPr>
            <p:ph type="dt" sz="half" idx="10"/>
          </p:nvPr>
        </p:nvSpPr>
        <p:spPr/>
        <p:txBody>
          <a:bodyPr/>
          <a:lstStyle/>
          <a:p>
            <a:fld id="{648A740E-F8F9-44B6-9064-6FA2CF973732}" type="datetimeFigureOut">
              <a:rPr lang="en-US" smtClean="0"/>
              <a:t>6/14/2021</a:t>
            </a:fld>
            <a:endParaRPr lang="en-US" dirty="0"/>
          </a:p>
        </p:txBody>
      </p:sp>
      <p:sp>
        <p:nvSpPr>
          <p:cNvPr id="5" name="Footer Placeholder 4">
            <a:extLst>
              <a:ext uri="{FF2B5EF4-FFF2-40B4-BE49-F238E27FC236}">
                <a16:creationId xmlns:a16="http://schemas.microsoft.com/office/drawing/2014/main" id="{C2A79DB9-9FFB-409E-B738-323DF41AEBB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A667113-176E-472C-91CA-D043E84BC0BF}"/>
              </a:ext>
            </a:extLst>
          </p:cNvPr>
          <p:cNvSpPr>
            <a:spLocks noGrp="1"/>
          </p:cNvSpPr>
          <p:nvPr>
            <p:ph type="sldNum" sz="quarter" idx="12"/>
          </p:nvPr>
        </p:nvSpPr>
        <p:spPr/>
        <p:txBody>
          <a:bodyPr/>
          <a:lstStyle/>
          <a:p>
            <a:fld id="{A039F8E0-10D6-4454-AAB2-03C6BAD4973C}" type="slidenum">
              <a:rPr lang="en-US" smtClean="0"/>
              <a:t>‹#›</a:t>
            </a:fld>
            <a:endParaRPr lang="en-US" dirty="0"/>
          </a:p>
        </p:txBody>
      </p:sp>
    </p:spTree>
    <p:extLst>
      <p:ext uri="{BB962C8B-B14F-4D97-AF65-F5344CB8AC3E}">
        <p14:creationId xmlns:p14="http://schemas.microsoft.com/office/powerpoint/2010/main" val="3412042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9C119-332D-4B0B-AABA-B615FD8304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EF75AEC-97E0-4651-8029-A0DEC87C90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0FBF7E-3A06-4FDA-8A12-3E0224D1BA6C}"/>
              </a:ext>
            </a:extLst>
          </p:cNvPr>
          <p:cNvSpPr>
            <a:spLocks noGrp="1"/>
          </p:cNvSpPr>
          <p:nvPr>
            <p:ph type="dt" sz="half" idx="10"/>
          </p:nvPr>
        </p:nvSpPr>
        <p:spPr/>
        <p:txBody>
          <a:bodyPr/>
          <a:lstStyle/>
          <a:p>
            <a:fld id="{648A740E-F8F9-44B6-9064-6FA2CF973732}" type="datetimeFigureOut">
              <a:rPr lang="en-US" smtClean="0"/>
              <a:t>6/14/2021</a:t>
            </a:fld>
            <a:endParaRPr lang="en-US" dirty="0"/>
          </a:p>
        </p:txBody>
      </p:sp>
      <p:sp>
        <p:nvSpPr>
          <p:cNvPr id="5" name="Footer Placeholder 4">
            <a:extLst>
              <a:ext uri="{FF2B5EF4-FFF2-40B4-BE49-F238E27FC236}">
                <a16:creationId xmlns:a16="http://schemas.microsoft.com/office/drawing/2014/main" id="{555D6295-C47A-4629-B3AA-234FAEEB810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DA3355F-E34B-4FAA-AD5C-F529A34FBE0F}"/>
              </a:ext>
            </a:extLst>
          </p:cNvPr>
          <p:cNvSpPr>
            <a:spLocks noGrp="1"/>
          </p:cNvSpPr>
          <p:nvPr>
            <p:ph type="sldNum" sz="quarter" idx="12"/>
          </p:nvPr>
        </p:nvSpPr>
        <p:spPr/>
        <p:txBody>
          <a:bodyPr/>
          <a:lstStyle/>
          <a:p>
            <a:fld id="{A039F8E0-10D6-4454-AAB2-03C6BAD4973C}" type="slidenum">
              <a:rPr lang="en-US" smtClean="0"/>
              <a:t>‹#›</a:t>
            </a:fld>
            <a:endParaRPr lang="en-US" dirty="0"/>
          </a:p>
        </p:txBody>
      </p:sp>
    </p:spTree>
    <p:extLst>
      <p:ext uri="{BB962C8B-B14F-4D97-AF65-F5344CB8AC3E}">
        <p14:creationId xmlns:p14="http://schemas.microsoft.com/office/powerpoint/2010/main" val="3489935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99F29-A93A-41BA-BC07-C01ADA0FB7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571B95-2978-49E3-BF35-3971D658E55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CDE262-061F-4E7C-8403-385DBF9A42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67B73C0-03CF-4343-AB91-E486CD2834ED}"/>
              </a:ext>
            </a:extLst>
          </p:cNvPr>
          <p:cNvSpPr>
            <a:spLocks noGrp="1"/>
          </p:cNvSpPr>
          <p:nvPr>
            <p:ph type="dt" sz="half" idx="10"/>
          </p:nvPr>
        </p:nvSpPr>
        <p:spPr/>
        <p:txBody>
          <a:bodyPr/>
          <a:lstStyle/>
          <a:p>
            <a:fld id="{648A740E-F8F9-44B6-9064-6FA2CF973732}" type="datetimeFigureOut">
              <a:rPr lang="en-US" smtClean="0"/>
              <a:t>6/14/2021</a:t>
            </a:fld>
            <a:endParaRPr lang="en-US" dirty="0"/>
          </a:p>
        </p:txBody>
      </p:sp>
      <p:sp>
        <p:nvSpPr>
          <p:cNvPr id="6" name="Footer Placeholder 5">
            <a:extLst>
              <a:ext uri="{FF2B5EF4-FFF2-40B4-BE49-F238E27FC236}">
                <a16:creationId xmlns:a16="http://schemas.microsoft.com/office/drawing/2014/main" id="{21508512-1260-4065-8E75-1A271AA44FA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70818AB-6B85-42C8-A511-69EF3D984272}"/>
              </a:ext>
            </a:extLst>
          </p:cNvPr>
          <p:cNvSpPr>
            <a:spLocks noGrp="1"/>
          </p:cNvSpPr>
          <p:nvPr>
            <p:ph type="sldNum" sz="quarter" idx="12"/>
          </p:nvPr>
        </p:nvSpPr>
        <p:spPr/>
        <p:txBody>
          <a:bodyPr/>
          <a:lstStyle/>
          <a:p>
            <a:fld id="{A039F8E0-10D6-4454-AAB2-03C6BAD4973C}" type="slidenum">
              <a:rPr lang="en-US" smtClean="0"/>
              <a:t>‹#›</a:t>
            </a:fld>
            <a:endParaRPr lang="en-US" dirty="0"/>
          </a:p>
        </p:txBody>
      </p:sp>
    </p:spTree>
    <p:extLst>
      <p:ext uri="{BB962C8B-B14F-4D97-AF65-F5344CB8AC3E}">
        <p14:creationId xmlns:p14="http://schemas.microsoft.com/office/powerpoint/2010/main" val="3609136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86A9C-F200-40AD-9C62-CD13517EC07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C4B3A79-7965-4FB6-ACAF-9D0F6098E6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685271-F287-4F92-BE4B-6C7EE08C94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1631885-78F8-4DAC-8BEC-EF112FDFC3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E9515C-5CEA-4262-B217-D2DA2BBA082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6CF7FA4-295F-4474-A6FC-0C7E95DFBDE4}"/>
              </a:ext>
            </a:extLst>
          </p:cNvPr>
          <p:cNvSpPr>
            <a:spLocks noGrp="1"/>
          </p:cNvSpPr>
          <p:nvPr>
            <p:ph type="dt" sz="half" idx="10"/>
          </p:nvPr>
        </p:nvSpPr>
        <p:spPr/>
        <p:txBody>
          <a:bodyPr/>
          <a:lstStyle/>
          <a:p>
            <a:fld id="{648A740E-F8F9-44B6-9064-6FA2CF973732}" type="datetimeFigureOut">
              <a:rPr lang="en-US" smtClean="0"/>
              <a:t>6/14/2021</a:t>
            </a:fld>
            <a:endParaRPr lang="en-US" dirty="0"/>
          </a:p>
        </p:txBody>
      </p:sp>
      <p:sp>
        <p:nvSpPr>
          <p:cNvPr id="8" name="Footer Placeholder 7">
            <a:extLst>
              <a:ext uri="{FF2B5EF4-FFF2-40B4-BE49-F238E27FC236}">
                <a16:creationId xmlns:a16="http://schemas.microsoft.com/office/drawing/2014/main" id="{52FC3D22-722A-4D64-AA70-69D0037574F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482E39E-0375-4BEF-B431-E3A2D235D140}"/>
              </a:ext>
            </a:extLst>
          </p:cNvPr>
          <p:cNvSpPr>
            <a:spLocks noGrp="1"/>
          </p:cNvSpPr>
          <p:nvPr>
            <p:ph type="sldNum" sz="quarter" idx="12"/>
          </p:nvPr>
        </p:nvSpPr>
        <p:spPr/>
        <p:txBody>
          <a:bodyPr/>
          <a:lstStyle/>
          <a:p>
            <a:fld id="{A039F8E0-10D6-4454-AAB2-03C6BAD4973C}" type="slidenum">
              <a:rPr lang="en-US" smtClean="0"/>
              <a:t>‹#›</a:t>
            </a:fld>
            <a:endParaRPr lang="en-US" dirty="0"/>
          </a:p>
        </p:txBody>
      </p:sp>
    </p:spTree>
    <p:extLst>
      <p:ext uri="{BB962C8B-B14F-4D97-AF65-F5344CB8AC3E}">
        <p14:creationId xmlns:p14="http://schemas.microsoft.com/office/powerpoint/2010/main" val="1750452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F3B97-159D-4851-A92C-D43015639F4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81EF5F6-77A0-499D-9FD7-699B822F6E53}"/>
              </a:ext>
            </a:extLst>
          </p:cNvPr>
          <p:cNvSpPr>
            <a:spLocks noGrp="1"/>
          </p:cNvSpPr>
          <p:nvPr>
            <p:ph type="dt" sz="half" idx="10"/>
          </p:nvPr>
        </p:nvSpPr>
        <p:spPr/>
        <p:txBody>
          <a:bodyPr/>
          <a:lstStyle/>
          <a:p>
            <a:fld id="{648A740E-F8F9-44B6-9064-6FA2CF973732}" type="datetimeFigureOut">
              <a:rPr lang="en-US" smtClean="0"/>
              <a:t>6/14/2021</a:t>
            </a:fld>
            <a:endParaRPr lang="en-US" dirty="0"/>
          </a:p>
        </p:txBody>
      </p:sp>
      <p:sp>
        <p:nvSpPr>
          <p:cNvPr id="4" name="Footer Placeholder 3">
            <a:extLst>
              <a:ext uri="{FF2B5EF4-FFF2-40B4-BE49-F238E27FC236}">
                <a16:creationId xmlns:a16="http://schemas.microsoft.com/office/drawing/2014/main" id="{95E48CC4-8FE8-4359-8A6A-AF8F36CCA3C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8841081-966D-4824-8B27-E8BDD59F75B4}"/>
              </a:ext>
            </a:extLst>
          </p:cNvPr>
          <p:cNvSpPr>
            <a:spLocks noGrp="1"/>
          </p:cNvSpPr>
          <p:nvPr>
            <p:ph type="sldNum" sz="quarter" idx="12"/>
          </p:nvPr>
        </p:nvSpPr>
        <p:spPr/>
        <p:txBody>
          <a:bodyPr/>
          <a:lstStyle/>
          <a:p>
            <a:fld id="{A039F8E0-10D6-4454-AAB2-03C6BAD4973C}" type="slidenum">
              <a:rPr lang="en-US" smtClean="0"/>
              <a:t>‹#›</a:t>
            </a:fld>
            <a:endParaRPr lang="en-US" dirty="0"/>
          </a:p>
        </p:txBody>
      </p:sp>
    </p:spTree>
    <p:extLst>
      <p:ext uri="{BB962C8B-B14F-4D97-AF65-F5344CB8AC3E}">
        <p14:creationId xmlns:p14="http://schemas.microsoft.com/office/powerpoint/2010/main" val="1266825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64FCC4-FBF7-45E2-B38A-EF60292F17AD}"/>
              </a:ext>
            </a:extLst>
          </p:cNvPr>
          <p:cNvSpPr>
            <a:spLocks noGrp="1"/>
          </p:cNvSpPr>
          <p:nvPr>
            <p:ph type="dt" sz="half" idx="10"/>
          </p:nvPr>
        </p:nvSpPr>
        <p:spPr/>
        <p:txBody>
          <a:bodyPr/>
          <a:lstStyle/>
          <a:p>
            <a:fld id="{648A740E-F8F9-44B6-9064-6FA2CF973732}" type="datetimeFigureOut">
              <a:rPr lang="en-US" smtClean="0"/>
              <a:t>6/14/2021</a:t>
            </a:fld>
            <a:endParaRPr lang="en-US" dirty="0"/>
          </a:p>
        </p:txBody>
      </p:sp>
      <p:sp>
        <p:nvSpPr>
          <p:cNvPr id="3" name="Footer Placeholder 2">
            <a:extLst>
              <a:ext uri="{FF2B5EF4-FFF2-40B4-BE49-F238E27FC236}">
                <a16:creationId xmlns:a16="http://schemas.microsoft.com/office/drawing/2014/main" id="{6820DABD-76DD-41B3-A1CE-D96F57246B2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457E43E-5F8E-4252-B661-9CEA33D8C1B0}"/>
              </a:ext>
            </a:extLst>
          </p:cNvPr>
          <p:cNvSpPr>
            <a:spLocks noGrp="1"/>
          </p:cNvSpPr>
          <p:nvPr>
            <p:ph type="sldNum" sz="quarter" idx="12"/>
          </p:nvPr>
        </p:nvSpPr>
        <p:spPr/>
        <p:txBody>
          <a:bodyPr/>
          <a:lstStyle/>
          <a:p>
            <a:fld id="{A039F8E0-10D6-4454-AAB2-03C6BAD4973C}" type="slidenum">
              <a:rPr lang="en-US" smtClean="0"/>
              <a:t>‹#›</a:t>
            </a:fld>
            <a:endParaRPr lang="en-US" dirty="0"/>
          </a:p>
        </p:txBody>
      </p:sp>
    </p:spTree>
    <p:extLst>
      <p:ext uri="{BB962C8B-B14F-4D97-AF65-F5344CB8AC3E}">
        <p14:creationId xmlns:p14="http://schemas.microsoft.com/office/powerpoint/2010/main" val="1378271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6D1C4-4DED-4B5A-9683-64BDB4E5FE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A341C15-FD3C-4862-B1FA-C543DD6274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47FA794-892C-4682-8F1C-6FB435850C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069B90-73B2-4BED-9AE8-C6035B859C42}"/>
              </a:ext>
            </a:extLst>
          </p:cNvPr>
          <p:cNvSpPr>
            <a:spLocks noGrp="1"/>
          </p:cNvSpPr>
          <p:nvPr>
            <p:ph type="dt" sz="half" idx="10"/>
          </p:nvPr>
        </p:nvSpPr>
        <p:spPr/>
        <p:txBody>
          <a:bodyPr/>
          <a:lstStyle/>
          <a:p>
            <a:fld id="{648A740E-F8F9-44B6-9064-6FA2CF973732}" type="datetimeFigureOut">
              <a:rPr lang="en-US" smtClean="0"/>
              <a:t>6/14/2021</a:t>
            </a:fld>
            <a:endParaRPr lang="en-US" dirty="0"/>
          </a:p>
        </p:txBody>
      </p:sp>
      <p:sp>
        <p:nvSpPr>
          <p:cNvPr id="6" name="Footer Placeholder 5">
            <a:extLst>
              <a:ext uri="{FF2B5EF4-FFF2-40B4-BE49-F238E27FC236}">
                <a16:creationId xmlns:a16="http://schemas.microsoft.com/office/drawing/2014/main" id="{9E3C2D40-80E3-4FD6-B868-9911542859B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9A12F97-06B4-472A-BF65-336CF9A2E368}"/>
              </a:ext>
            </a:extLst>
          </p:cNvPr>
          <p:cNvSpPr>
            <a:spLocks noGrp="1"/>
          </p:cNvSpPr>
          <p:nvPr>
            <p:ph type="sldNum" sz="quarter" idx="12"/>
          </p:nvPr>
        </p:nvSpPr>
        <p:spPr/>
        <p:txBody>
          <a:bodyPr/>
          <a:lstStyle/>
          <a:p>
            <a:fld id="{A039F8E0-10D6-4454-AAB2-03C6BAD4973C}" type="slidenum">
              <a:rPr lang="en-US" smtClean="0"/>
              <a:t>‹#›</a:t>
            </a:fld>
            <a:endParaRPr lang="en-US" dirty="0"/>
          </a:p>
        </p:txBody>
      </p:sp>
    </p:spTree>
    <p:extLst>
      <p:ext uri="{BB962C8B-B14F-4D97-AF65-F5344CB8AC3E}">
        <p14:creationId xmlns:p14="http://schemas.microsoft.com/office/powerpoint/2010/main" val="1111731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65271-B28E-4D30-A947-BD15B8ACD1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6A54ECB-F396-454C-8C44-C7BCC87497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A430BB3-AB8D-4953-B53E-9C2B355BCA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901317-6578-40F9-BEC1-9F86C1AAD6C8}"/>
              </a:ext>
            </a:extLst>
          </p:cNvPr>
          <p:cNvSpPr>
            <a:spLocks noGrp="1"/>
          </p:cNvSpPr>
          <p:nvPr>
            <p:ph type="dt" sz="half" idx="10"/>
          </p:nvPr>
        </p:nvSpPr>
        <p:spPr/>
        <p:txBody>
          <a:bodyPr/>
          <a:lstStyle/>
          <a:p>
            <a:fld id="{648A740E-F8F9-44B6-9064-6FA2CF973732}" type="datetimeFigureOut">
              <a:rPr lang="en-US" smtClean="0"/>
              <a:t>6/14/2021</a:t>
            </a:fld>
            <a:endParaRPr lang="en-US" dirty="0"/>
          </a:p>
        </p:txBody>
      </p:sp>
      <p:sp>
        <p:nvSpPr>
          <p:cNvPr id="6" name="Footer Placeholder 5">
            <a:extLst>
              <a:ext uri="{FF2B5EF4-FFF2-40B4-BE49-F238E27FC236}">
                <a16:creationId xmlns:a16="http://schemas.microsoft.com/office/drawing/2014/main" id="{BCF70985-6099-4653-8C84-B9D77D7FD95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2019467-BAB8-457D-A264-CF9AA6C8ABEB}"/>
              </a:ext>
            </a:extLst>
          </p:cNvPr>
          <p:cNvSpPr>
            <a:spLocks noGrp="1"/>
          </p:cNvSpPr>
          <p:nvPr>
            <p:ph type="sldNum" sz="quarter" idx="12"/>
          </p:nvPr>
        </p:nvSpPr>
        <p:spPr/>
        <p:txBody>
          <a:bodyPr/>
          <a:lstStyle/>
          <a:p>
            <a:fld id="{A039F8E0-10D6-4454-AAB2-03C6BAD4973C}" type="slidenum">
              <a:rPr lang="en-US" smtClean="0"/>
              <a:t>‹#›</a:t>
            </a:fld>
            <a:endParaRPr lang="en-US" dirty="0"/>
          </a:p>
        </p:txBody>
      </p:sp>
    </p:spTree>
    <p:extLst>
      <p:ext uri="{BB962C8B-B14F-4D97-AF65-F5344CB8AC3E}">
        <p14:creationId xmlns:p14="http://schemas.microsoft.com/office/powerpoint/2010/main" val="817796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38F88B-A8CC-4DB2-8405-410EDEC7F9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2CA6E1F-5F7D-4BEC-B7D9-58BBFCD929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D775BE-6F01-45E2-A403-0BB8F0103F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8A740E-F8F9-44B6-9064-6FA2CF973732}" type="datetimeFigureOut">
              <a:rPr lang="en-US" smtClean="0"/>
              <a:t>6/14/2021</a:t>
            </a:fld>
            <a:endParaRPr lang="en-US" dirty="0"/>
          </a:p>
        </p:txBody>
      </p:sp>
      <p:sp>
        <p:nvSpPr>
          <p:cNvPr id="5" name="Footer Placeholder 4">
            <a:extLst>
              <a:ext uri="{FF2B5EF4-FFF2-40B4-BE49-F238E27FC236}">
                <a16:creationId xmlns:a16="http://schemas.microsoft.com/office/drawing/2014/main" id="{13638A56-2B44-4910-825F-00469FA7EA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1BDAB5D-0B49-4D74-ADF8-775AE58AF3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39F8E0-10D6-4454-AAB2-03C6BAD4973C}" type="slidenum">
              <a:rPr lang="en-US" smtClean="0"/>
              <a:t>‹#›</a:t>
            </a:fld>
            <a:endParaRPr lang="en-US" dirty="0"/>
          </a:p>
        </p:txBody>
      </p:sp>
    </p:spTree>
    <p:extLst>
      <p:ext uri="{BB962C8B-B14F-4D97-AF65-F5344CB8AC3E}">
        <p14:creationId xmlns:p14="http://schemas.microsoft.com/office/powerpoint/2010/main" val="2174357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hemeOverride" Target="../theme/themeOverrid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6">
            <a:extLst>
              <a:ext uri="{FF2B5EF4-FFF2-40B4-BE49-F238E27FC236}">
                <a16:creationId xmlns:a16="http://schemas.microsoft.com/office/drawing/2014/main" id="{7CA0DAA6-33B8-4A25-810D-2F4D816FB4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35006" y="604568"/>
            <a:ext cx="4654297" cy="557783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D246F107-C506-488C-8EB5-24BBA3975A89}"/>
              </a:ext>
            </a:extLst>
          </p:cNvPr>
          <p:cNvSpPr txBox="1"/>
          <p:nvPr/>
        </p:nvSpPr>
        <p:spPr>
          <a:xfrm>
            <a:off x="891531" y="985419"/>
            <a:ext cx="3785030" cy="2947389"/>
          </a:xfrm>
          <a:prstGeom prst="rect">
            <a:avLst/>
          </a:prstGeom>
          <a:noFill/>
        </p:spPr>
        <p:txBody>
          <a:bodyPr vert="horz" lIns="91440" tIns="45720" rIns="91440" bIns="45720" rtlCol="0" anchor="b">
            <a:normAutofit/>
          </a:bodyPr>
          <a:lstStyle/>
          <a:p>
            <a:pPr>
              <a:lnSpc>
                <a:spcPct val="90000"/>
              </a:lnSpc>
              <a:spcBef>
                <a:spcPct val="0"/>
              </a:spcBef>
              <a:spcAft>
                <a:spcPts val="600"/>
              </a:spcAft>
            </a:pPr>
            <a:r>
              <a:rPr lang="en-US" sz="4400" b="1" kern="1200" dirty="0">
                <a:solidFill>
                  <a:schemeClr val="bg1"/>
                </a:solidFill>
                <a:latin typeface="+mj-lt"/>
                <a:ea typeface="+mj-ea"/>
                <a:cs typeface="+mj-cs"/>
              </a:rPr>
              <a:t>2021 Update </a:t>
            </a:r>
            <a:endParaRPr lang="en-US" sz="4400" kern="1200" dirty="0">
              <a:solidFill>
                <a:schemeClr val="bg1"/>
              </a:solidFill>
              <a:latin typeface="+mj-lt"/>
              <a:ea typeface="+mj-ea"/>
              <a:cs typeface="+mj-cs"/>
            </a:endParaRPr>
          </a:p>
        </p:txBody>
      </p:sp>
      <p:pic>
        <p:nvPicPr>
          <p:cNvPr id="6" name="Picture 5" descr="Logo, company name&#10;&#10;Description automatically generated">
            <a:extLst>
              <a:ext uri="{FF2B5EF4-FFF2-40B4-BE49-F238E27FC236}">
                <a16:creationId xmlns:a16="http://schemas.microsoft.com/office/drawing/2014/main" id="{39ACCFD8-5D9D-497B-B425-884573A1EF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6501" y="940608"/>
            <a:ext cx="6350493" cy="4905758"/>
          </a:xfrm>
          <a:prstGeom prst="rect">
            <a:avLst/>
          </a:prstGeom>
        </p:spPr>
      </p:pic>
    </p:spTree>
    <p:extLst>
      <p:ext uri="{BB962C8B-B14F-4D97-AF65-F5344CB8AC3E}">
        <p14:creationId xmlns:p14="http://schemas.microsoft.com/office/powerpoint/2010/main" val="1767092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402228" y="2274838"/>
            <a:ext cx="7387544" cy="2308324"/>
          </a:xfrm>
          <a:prstGeom prst="rect">
            <a:avLst/>
          </a:prstGeom>
          <a:noFill/>
        </p:spPr>
        <p:txBody>
          <a:bodyPr wrap="square" rtlCol="0">
            <a:spAutoFit/>
          </a:bodyPr>
          <a:lstStyle/>
          <a:p>
            <a:pPr algn="ctr"/>
            <a:r>
              <a:rPr lang="en-US" sz="2800" b="1" dirty="0">
                <a:latin typeface="Calibri" panose="020F0502020204030204" pitchFamily="34" charset="0"/>
                <a:cs typeface="Calibri" panose="020F0502020204030204" pitchFamily="34" charset="0"/>
              </a:rPr>
              <a:t>Update on the SAFE Task Force</a:t>
            </a:r>
          </a:p>
          <a:p>
            <a:pPr algn="ctr"/>
            <a:endParaRPr lang="en-US" sz="2800" b="1" dirty="0">
              <a:latin typeface="Calibri" panose="020F0502020204030204" pitchFamily="34" charset="0"/>
              <a:cs typeface="Calibri" panose="020F0502020204030204" pitchFamily="34" charset="0"/>
            </a:endParaRPr>
          </a:p>
          <a:p>
            <a:pPr algn="ctr"/>
            <a:r>
              <a:rPr lang="en-US" sz="2000" dirty="0">
                <a:latin typeface="Calibri" panose="020F0502020204030204" pitchFamily="34" charset="0"/>
                <a:cs typeface="Calibri" panose="020F0502020204030204" pitchFamily="34" charset="0"/>
              </a:rPr>
              <a:t>Asante Cain</a:t>
            </a:r>
            <a:br>
              <a:rPr lang="en-US" sz="2000" b="1"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City of Grand Rapids</a:t>
            </a:r>
            <a:br>
              <a:rPr lang="en-US" sz="2000"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Assistant to the City Manager</a:t>
            </a:r>
          </a:p>
          <a:p>
            <a:pPr algn="ctr"/>
            <a:endParaRPr lang="en-US" sz="2800" b="1" dirty="0">
              <a:latin typeface="Calibri" panose="020F0502020204030204" pitchFamily="34" charset="0"/>
              <a:cs typeface="Calibri" panose="020F0502020204030204" pitchFamily="34" charset="0"/>
            </a:endParaRPr>
          </a:p>
        </p:txBody>
      </p:sp>
      <p:sp>
        <p:nvSpPr>
          <p:cNvPr id="14" name="Slide Number Placeholder 1">
            <a:extLst>
              <a:ext uri="{FF2B5EF4-FFF2-40B4-BE49-F238E27FC236}">
                <a16:creationId xmlns:a16="http://schemas.microsoft.com/office/drawing/2014/main" id="{78AC2318-67BA-447B-B32A-98F91904A25B}"/>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CFF52BF-81DF-4F3E-B402-5B9F2C006645}" type="slidenum">
              <a:rPr lang="en-US" smtClean="0"/>
              <a:pPr/>
              <a:t>2</a:t>
            </a:fld>
            <a:endParaRPr lang="en-US" dirty="0"/>
          </a:p>
        </p:txBody>
      </p:sp>
    </p:spTree>
    <p:extLst>
      <p:ext uri="{BB962C8B-B14F-4D97-AF65-F5344CB8AC3E}">
        <p14:creationId xmlns:p14="http://schemas.microsoft.com/office/powerpoint/2010/main" val="234317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5309" y="250844"/>
            <a:ext cx="11421382" cy="6432530"/>
          </a:xfrm>
          <a:prstGeom prst="rect">
            <a:avLst/>
          </a:prstGeom>
        </p:spPr>
        <p:txBody>
          <a:bodyPr wrap="square">
            <a:spAutoFit/>
          </a:bodyPr>
          <a:lstStyle/>
          <a:p>
            <a:pPr marR="0" lvl="0">
              <a:spcBef>
                <a:spcPts val="0"/>
              </a:spcBef>
              <a:spcAft>
                <a:spcPts val="0"/>
              </a:spcAft>
            </a:pPr>
            <a:r>
              <a:rPr lang="en-US" sz="5400" b="1" dirty="0">
                <a:latin typeface="Trebuchet MS" panose="020B0603020202020204" pitchFamily="34" charset="0"/>
                <a:ea typeface="Calibri" panose="020F0502020204030204" pitchFamily="34" charset="0"/>
                <a:cs typeface="Calibri" panose="020F0502020204030204" pitchFamily="34" charset="0"/>
              </a:rPr>
              <a:t>Members of the SAFE Task Force</a:t>
            </a:r>
          </a:p>
          <a:p>
            <a:pPr marR="0" lvl="0" algn="ctr">
              <a:spcBef>
                <a:spcPts val="0"/>
              </a:spcBef>
              <a:spcAft>
                <a:spcPts val="0"/>
              </a:spcAft>
            </a:pPr>
            <a:endParaRPr lang="en-US" sz="2400" b="1" dirty="0">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400" dirty="0">
                <a:latin typeface="Calibri" panose="020F0502020204030204" pitchFamily="34" charset="0"/>
                <a:ea typeface="Calibri" panose="020F0502020204030204" pitchFamily="34" charset="0"/>
                <a:cs typeface="Calibri" panose="020F0502020204030204" pitchFamily="34" charset="0"/>
              </a:rPr>
              <a:t>Carol Rienstra: President, Restorative Justice Coalition of West Michigan</a:t>
            </a:r>
          </a:p>
          <a:p>
            <a:pPr marL="342900" marR="0" lvl="0" indent="-342900">
              <a:spcBef>
                <a:spcPts val="0"/>
              </a:spcBef>
              <a:spcAft>
                <a:spcPts val="0"/>
              </a:spcAft>
              <a:buFont typeface="Symbol" panose="05050102010706020507" pitchFamily="18" charset="2"/>
              <a:buChar char=""/>
            </a:pPr>
            <a:r>
              <a:rPr lang="en-US" sz="2400" dirty="0">
                <a:latin typeface="Calibri" panose="020F0502020204030204" pitchFamily="34" charset="0"/>
                <a:ea typeface="Calibri" panose="020F0502020204030204" pitchFamily="34" charset="0"/>
                <a:cs typeface="Calibri" panose="020F0502020204030204" pitchFamily="34" charset="0"/>
              </a:rPr>
              <a:t>Chris Becker: Kent County Prosecutor, Kent County</a:t>
            </a:r>
          </a:p>
          <a:p>
            <a:pPr marL="342900" marR="0" lvl="0" indent="-342900">
              <a:spcBef>
                <a:spcPts val="0"/>
              </a:spcBef>
              <a:spcAft>
                <a:spcPts val="0"/>
              </a:spcAft>
              <a:buFont typeface="Symbol" panose="05050102010706020507" pitchFamily="18" charset="2"/>
              <a:buChar char=""/>
            </a:pPr>
            <a:r>
              <a:rPr lang="en-US" sz="2400" dirty="0">
                <a:latin typeface="Calibri" panose="020F0502020204030204" pitchFamily="34" charset="0"/>
                <a:ea typeface="Calibri" panose="020F0502020204030204" pitchFamily="34" charset="0"/>
                <a:cs typeface="Calibri" panose="020F0502020204030204" pitchFamily="34" charset="0"/>
              </a:rPr>
              <a:t>Deputy Chief Rifenberg: Grand Rapids Police Department</a:t>
            </a:r>
          </a:p>
          <a:p>
            <a:pPr marL="342900" marR="0" lvl="0" indent="-342900">
              <a:spcBef>
                <a:spcPts val="0"/>
              </a:spcBef>
              <a:spcAft>
                <a:spcPts val="0"/>
              </a:spcAft>
              <a:buFont typeface="Symbol" panose="05050102010706020507" pitchFamily="18" charset="2"/>
              <a:buChar char=""/>
            </a:pPr>
            <a:r>
              <a:rPr lang="en-US" sz="2400" dirty="0">
                <a:latin typeface="Calibri" panose="020F0502020204030204" pitchFamily="34" charset="0"/>
                <a:ea typeface="Calibri" panose="020F0502020204030204" pitchFamily="34" charset="0"/>
                <a:cs typeface="Calibri" panose="020F0502020204030204" pitchFamily="34" charset="0"/>
              </a:rPr>
              <a:t>JD Chapman: Realism is Loyalty</a:t>
            </a:r>
          </a:p>
          <a:p>
            <a:pPr marL="342900" marR="0" lvl="0" indent="-342900">
              <a:spcBef>
                <a:spcPts val="0"/>
              </a:spcBef>
              <a:spcAft>
                <a:spcPts val="0"/>
              </a:spcAft>
              <a:buFont typeface="Symbol" panose="05050102010706020507" pitchFamily="18" charset="2"/>
              <a:buChar char=""/>
            </a:pPr>
            <a:r>
              <a:rPr lang="en-US" sz="2400" dirty="0">
                <a:latin typeface="Calibri" panose="020F0502020204030204" pitchFamily="34" charset="0"/>
                <a:ea typeface="Calibri" panose="020F0502020204030204" pitchFamily="34" charset="0"/>
                <a:cs typeface="Calibri" panose="020F0502020204030204" pitchFamily="34" charset="0"/>
              </a:rPr>
              <a:t>Kerby Killingham:  Seeking Safety, Family Outreach Center</a:t>
            </a:r>
          </a:p>
          <a:p>
            <a:pPr marL="342900" marR="0" lvl="0" indent="-342900">
              <a:spcBef>
                <a:spcPts val="0"/>
              </a:spcBef>
              <a:spcAft>
                <a:spcPts val="0"/>
              </a:spcAft>
              <a:buFont typeface="Symbol" panose="05050102010706020507" pitchFamily="18" charset="2"/>
              <a:buChar char=""/>
            </a:pPr>
            <a:r>
              <a:rPr lang="en-US" sz="2400" dirty="0">
                <a:latin typeface="Calibri" panose="020F0502020204030204" pitchFamily="34" charset="0"/>
                <a:ea typeface="Calibri" panose="020F0502020204030204" pitchFamily="34" charset="0"/>
                <a:cs typeface="Calibri" panose="020F0502020204030204" pitchFamily="34" charset="0"/>
              </a:rPr>
              <a:t>Larry Johnson: Chief of staff/Assistant Superintendent and Executive Director of Public Safety, Grand Rapids Public Schools</a:t>
            </a:r>
          </a:p>
          <a:p>
            <a:pPr marL="342900" indent="-342900">
              <a:buFont typeface="Symbol" panose="05050102010706020507" pitchFamily="18" charset="2"/>
              <a:buChar char=""/>
            </a:pPr>
            <a:r>
              <a:rPr lang="en-US" sz="2400" dirty="0">
                <a:latin typeface="Calibri" panose="020F0502020204030204" pitchFamily="34" charset="0"/>
                <a:cs typeface="Calibri" panose="020F0502020204030204" pitchFamily="34" charset="0"/>
              </a:rPr>
              <a:t>Marian Berrera-Young: Crime Prevention Coordinator, Baxter Neighborhood Association</a:t>
            </a:r>
          </a:p>
          <a:p>
            <a:pPr marL="342900" indent="-342900">
              <a:buFont typeface="Symbol" panose="05050102010706020507" pitchFamily="18" charset="2"/>
              <a:buChar char=""/>
            </a:pPr>
            <a:r>
              <a:rPr lang="en-US" sz="2400" dirty="0">
                <a:latin typeface="Calibri" panose="020F0502020204030204" pitchFamily="34" charset="0"/>
                <a:cs typeface="Calibri" panose="020F0502020204030204" pitchFamily="34" charset="0"/>
              </a:rPr>
              <a:t>Milinda Ysasi, 2</a:t>
            </a:r>
            <a:r>
              <a:rPr lang="en-US" sz="2400" baseline="30000" dirty="0">
                <a:latin typeface="Calibri" panose="020F0502020204030204" pitchFamily="34" charset="0"/>
                <a:cs typeface="Calibri" panose="020F0502020204030204" pitchFamily="34" charset="0"/>
              </a:rPr>
              <a:t>nd</a:t>
            </a:r>
            <a:r>
              <a:rPr lang="en-US" sz="2400" dirty="0">
                <a:latin typeface="Calibri" panose="020F0502020204030204" pitchFamily="34" charset="0"/>
                <a:cs typeface="Calibri" panose="020F0502020204030204" pitchFamily="34" charset="0"/>
              </a:rPr>
              <a:t> Ward Commissioner</a:t>
            </a:r>
          </a:p>
          <a:p>
            <a:pPr marL="342900" indent="-342900">
              <a:buFont typeface="Symbol" panose="05050102010706020507" pitchFamily="18" charset="2"/>
              <a:buChar char=""/>
            </a:pPr>
            <a:r>
              <a:rPr lang="en-US" sz="2400" dirty="0">
                <a:latin typeface="Calibri" panose="020F0502020204030204" pitchFamily="34" charset="0"/>
                <a:cs typeface="Calibri" panose="020F0502020204030204" pitchFamily="34" charset="0"/>
              </a:rPr>
              <a:t>Senita Lenear, 3</a:t>
            </a:r>
            <a:r>
              <a:rPr lang="en-US" sz="2400" baseline="30000" dirty="0">
                <a:latin typeface="Calibri" panose="020F0502020204030204" pitchFamily="34" charset="0"/>
                <a:cs typeface="Calibri" panose="020F0502020204030204" pitchFamily="34" charset="0"/>
              </a:rPr>
              <a:t>rd</a:t>
            </a:r>
            <a:r>
              <a:rPr lang="en-US" sz="2400" dirty="0">
                <a:latin typeface="Calibri" panose="020F0502020204030204" pitchFamily="34" charset="0"/>
                <a:cs typeface="Calibri" panose="020F0502020204030204" pitchFamily="34" charset="0"/>
              </a:rPr>
              <a:t> Ward Commissioner</a:t>
            </a:r>
          </a:p>
          <a:p>
            <a:pPr marL="342900" marR="0" lvl="0" indent="-342900">
              <a:spcBef>
                <a:spcPts val="0"/>
              </a:spcBef>
              <a:spcAft>
                <a:spcPts val="0"/>
              </a:spcAft>
              <a:buFont typeface="Symbol" panose="05050102010706020507" pitchFamily="18" charset="2"/>
              <a:buChar char=""/>
            </a:pPr>
            <a:r>
              <a:rPr lang="en-US" sz="2400" dirty="0">
                <a:latin typeface="Calibri" panose="020F0502020204030204" pitchFamily="34" charset="0"/>
                <a:ea typeface="Calibri" panose="020F0502020204030204" pitchFamily="34" charset="0"/>
                <a:cs typeface="Calibri" panose="020F0502020204030204" pitchFamily="34" charset="0"/>
              </a:rPr>
              <a:t>Shannon Harris: Interim Executive Director, Our Community’s Children</a:t>
            </a:r>
          </a:p>
          <a:p>
            <a:pPr marR="0" lvl="0">
              <a:spcBef>
                <a:spcPts val="0"/>
              </a:spcBef>
              <a:spcAft>
                <a:spcPts val="0"/>
              </a:spcAft>
            </a:pPr>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ea typeface="Calibri" panose="020F0502020204030204" pitchFamily="34" charset="0"/>
                <a:cs typeface="Calibri" panose="020F0502020204030204" pitchFamily="34" charset="0"/>
              </a:rPr>
              <a:t>Staff Liaison- Asante Cain, Assistant to the City Manager, City of Grand Rapids</a:t>
            </a:r>
          </a:p>
          <a:p>
            <a:pPr marL="342900" marR="0" lvl="0" indent="-342900">
              <a:spcBef>
                <a:spcPts val="0"/>
              </a:spcBef>
              <a:spcAft>
                <a:spcPts val="0"/>
              </a:spcAft>
              <a:buFont typeface="Symbol" panose="05050102010706020507" pitchFamily="18" charset="2"/>
              <a:buChar char=""/>
            </a:pPr>
            <a:endParaRPr lang="en-US" sz="2200" dirty="0">
              <a:latin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CD75D77A-24A5-40ED-B743-9AFE049F6047}"/>
              </a:ext>
            </a:extLst>
          </p:cNvPr>
          <p:cNvSpPr>
            <a:spLocks noGrp="1"/>
          </p:cNvSpPr>
          <p:nvPr>
            <p:ph type="sldNum" sz="quarter" idx="12"/>
          </p:nvPr>
        </p:nvSpPr>
        <p:spPr/>
        <p:txBody>
          <a:bodyPr/>
          <a:lstStyle/>
          <a:p>
            <a:fld id="{6CFF52BF-81DF-4F3E-B402-5B9F2C006645}" type="slidenum">
              <a:rPr lang="en-US" smtClean="0"/>
              <a:t>3</a:t>
            </a:fld>
            <a:endParaRPr lang="en-US" dirty="0"/>
          </a:p>
        </p:txBody>
      </p:sp>
    </p:spTree>
    <p:extLst>
      <p:ext uri="{BB962C8B-B14F-4D97-AF65-F5344CB8AC3E}">
        <p14:creationId xmlns:p14="http://schemas.microsoft.com/office/powerpoint/2010/main" val="362455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a:extLst>
              <a:ext uri="{FF2B5EF4-FFF2-40B4-BE49-F238E27FC236}">
                <a16:creationId xmlns:a16="http://schemas.microsoft.com/office/drawing/2014/main" id="{135265CE-AB42-43E4-A200-1B5775B8E377}"/>
              </a:ext>
            </a:extLst>
          </p:cNvPr>
          <p:cNvSpPr txBox="1">
            <a:spLocks/>
          </p:cNvSpPr>
          <p:nvPr/>
        </p:nvSpPr>
        <p:spPr>
          <a:xfrm>
            <a:off x="11024850" y="6435407"/>
            <a:ext cx="683339"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483839-EA77-44C9-A47F-AB95426877C3}" type="slidenum">
              <a:rPr lang="en-US" sz="1000" smtClean="0">
                <a:solidFill>
                  <a:prstClr val="white"/>
                </a:solidFill>
                <a:latin typeface="Trebuchet MS" panose="020B0603020202020204"/>
              </a:rPr>
              <a:pPr/>
              <a:t>4</a:t>
            </a:fld>
            <a:endParaRPr lang="en-US" sz="1000" dirty="0">
              <a:solidFill>
                <a:prstClr val="white"/>
              </a:solidFill>
              <a:latin typeface="Trebuchet MS" panose="020B0603020202020204"/>
            </a:endParaRPr>
          </a:p>
        </p:txBody>
      </p:sp>
      <p:sp>
        <p:nvSpPr>
          <p:cNvPr id="15" name="Title 3">
            <a:extLst>
              <a:ext uri="{FF2B5EF4-FFF2-40B4-BE49-F238E27FC236}">
                <a16:creationId xmlns:a16="http://schemas.microsoft.com/office/drawing/2014/main" id="{06B17E54-9938-42BA-9D64-8D3045769B97}"/>
              </a:ext>
            </a:extLst>
          </p:cNvPr>
          <p:cNvSpPr>
            <a:spLocks noGrp="1"/>
          </p:cNvSpPr>
          <p:nvPr>
            <p:ph type="title"/>
          </p:nvPr>
        </p:nvSpPr>
        <p:spPr>
          <a:xfrm>
            <a:off x="466928" y="0"/>
            <a:ext cx="11725071" cy="1325563"/>
          </a:xfrm>
        </p:spPr>
        <p:txBody>
          <a:bodyPr>
            <a:normAutofit/>
          </a:bodyPr>
          <a:lstStyle/>
          <a:p>
            <a:r>
              <a:rPr lang="en-US" sz="5400" b="1" dirty="0">
                <a:latin typeface="Trebuchet MS"/>
                <a:cs typeface="Times New Roman"/>
              </a:rPr>
              <a:t>Gun Buyback</a:t>
            </a:r>
          </a:p>
        </p:txBody>
      </p:sp>
      <p:sp>
        <p:nvSpPr>
          <p:cNvPr id="16" name="Rectangle 15">
            <a:extLst>
              <a:ext uri="{FF2B5EF4-FFF2-40B4-BE49-F238E27FC236}">
                <a16:creationId xmlns:a16="http://schemas.microsoft.com/office/drawing/2014/main" id="{68689465-0B07-486A-A61E-392AA70BA476}"/>
              </a:ext>
            </a:extLst>
          </p:cNvPr>
          <p:cNvSpPr/>
          <p:nvPr/>
        </p:nvSpPr>
        <p:spPr>
          <a:xfrm>
            <a:off x="466929" y="1325563"/>
            <a:ext cx="11241260" cy="3785652"/>
          </a:xfrm>
          <a:prstGeom prst="rect">
            <a:avLst/>
          </a:prstGeom>
          <a:ln>
            <a:noFill/>
          </a:ln>
          <a:effectLst/>
        </p:spPr>
        <p:txBody>
          <a:bodyPr wrap="square" lIns="91440" tIns="45720" rIns="91440" bIns="45720" anchor="t">
            <a:spAutoFit/>
          </a:bodyPr>
          <a:lstStyle/>
          <a:p>
            <a:r>
              <a:rPr lang="en-US" sz="2400" dirty="0"/>
              <a:t>Two Gun Buybacks. Firearms were in good working condition. $34,482 was allocated for gift cards for the firearms</a:t>
            </a:r>
            <a:br>
              <a:rPr lang="en-US" sz="2400" dirty="0"/>
            </a:br>
            <a:endParaRPr lang="en-US" sz="2400" dirty="0"/>
          </a:p>
          <a:p>
            <a:pPr lvl="1"/>
            <a:r>
              <a:rPr lang="en-US" sz="2400" dirty="0"/>
              <a:t>Tier 1- Assault Rifles / Semi-Automatic Handguns - $200</a:t>
            </a:r>
          </a:p>
          <a:p>
            <a:pPr lvl="1"/>
            <a:r>
              <a:rPr lang="en-US" sz="2400" dirty="0"/>
              <a:t>Tier 2- Revolvers / Shotguns / Rifles - $100</a:t>
            </a:r>
          </a:p>
          <a:p>
            <a:pPr lvl="1"/>
            <a:r>
              <a:rPr lang="en-US" sz="2400" dirty="0"/>
              <a:t>Tier 3- Black Powder Firearms - $50</a:t>
            </a:r>
          </a:p>
          <a:p>
            <a:pPr lvl="1"/>
            <a:endParaRPr lang="en-US" sz="2400" dirty="0"/>
          </a:p>
          <a:p>
            <a:r>
              <a:rPr lang="en-US" sz="2400" dirty="0"/>
              <a:t>First event was held October 24, 2020 in the Third Ward. Second event held November 7, 2020 in the First Ward. First event awarded $14,000  in gift cards in 1.5 hours. Second event had similar success.</a:t>
            </a:r>
          </a:p>
        </p:txBody>
      </p:sp>
      <p:grpSp>
        <p:nvGrpSpPr>
          <p:cNvPr id="2" name="Group 1">
            <a:extLst>
              <a:ext uri="{FF2B5EF4-FFF2-40B4-BE49-F238E27FC236}">
                <a16:creationId xmlns:a16="http://schemas.microsoft.com/office/drawing/2014/main" id="{5E02D55B-1614-415F-801B-1AB5BF07085F}"/>
              </a:ext>
            </a:extLst>
          </p:cNvPr>
          <p:cNvGrpSpPr/>
          <p:nvPr/>
        </p:nvGrpSpPr>
        <p:grpSpPr>
          <a:xfrm>
            <a:off x="1734033" y="5475366"/>
            <a:ext cx="8723935" cy="1269330"/>
            <a:chOff x="1607538" y="5475366"/>
            <a:chExt cx="8723935" cy="1269330"/>
          </a:xfrm>
        </p:grpSpPr>
        <p:pic>
          <p:nvPicPr>
            <p:cNvPr id="13" name="Picture 12">
              <a:extLst>
                <a:ext uri="{FF2B5EF4-FFF2-40B4-BE49-F238E27FC236}">
                  <a16:creationId xmlns:a16="http://schemas.microsoft.com/office/drawing/2014/main" id="{95D8BD1C-29B1-4F67-9C87-CEEFD19ADD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10954" y="5543019"/>
              <a:ext cx="1020519" cy="1134024"/>
            </a:xfrm>
            <a:prstGeom prst="rect">
              <a:avLst/>
            </a:prstGeom>
          </p:spPr>
        </p:pic>
        <p:grpSp>
          <p:nvGrpSpPr>
            <p:cNvPr id="8" name="Group 7">
              <a:extLst>
                <a:ext uri="{FF2B5EF4-FFF2-40B4-BE49-F238E27FC236}">
                  <a16:creationId xmlns:a16="http://schemas.microsoft.com/office/drawing/2014/main" id="{5A2A2E6A-B989-4676-BB85-7A00111EE08E}"/>
                </a:ext>
              </a:extLst>
            </p:cNvPr>
            <p:cNvGrpSpPr/>
            <p:nvPr/>
          </p:nvGrpSpPr>
          <p:grpSpPr>
            <a:xfrm>
              <a:off x="1607538" y="5475366"/>
              <a:ext cx="6760200" cy="1269330"/>
              <a:chOff x="483812" y="5371669"/>
              <a:chExt cx="6760200" cy="1269330"/>
            </a:xfrm>
          </p:grpSpPr>
          <p:pic>
            <p:nvPicPr>
              <p:cNvPr id="1026" name="Picture 2">
                <a:extLst>
                  <a:ext uri="{FF2B5EF4-FFF2-40B4-BE49-F238E27FC236}">
                    <a16:creationId xmlns:a16="http://schemas.microsoft.com/office/drawing/2014/main" id="{856533A5-AAA6-4AF9-83CC-6323F1D5AE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812" y="5429902"/>
                <a:ext cx="1684354" cy="11528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E5B12846-ED49-44B8-B5A0-23059A6E46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7559" y="5428108"/>
                <a:ext cx="1156453" cy="115645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a:extLst>
                  <a:ext uri="{FF2B5EF4-FFF2-40B4-BE49-F238E27FC236}">
                    <a16:creationId xmlns:a16="http://schemas.microsoft.com/office/drawing/2014/main" id="{D363BFDD-3920-4E00-ACB1-FEC95BAB793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80382" y="5371669"/>
                <a:ext cx="1294960" cy="1269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2731571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6BD596D-00BC-484A-BA86-E830DB5C3E64}"/>
              </a:ext>
            </a:extLst>
          </p:cNvPr>
          <p:cNvSpPr/>
          <p:nvPr/>
        </p:nvSpPr>
        <p:spPr>
          <a:xfrm>
            <a:off x="1268895" y="2060716"/>
            <a:ext cx="10084905" cy="276999"/>
          </a:xfrm>
          <a:prstGeom prst="rect">
            <a:avLst/>
          </a:prstGeom>
        </p:spPr>
        <p:txBody>
          <a:bodyPr wrap="square">
            <a:spAutoFit/>
          </a:bodyPr>
          <a:lstStyle/>
          <a:p>
            <a:pPr marL="1828800" marR="0" indent="-1828800">
              <a:spcBef>
                <a:spcPts val="0"/>
              </a:spcBef>
              <a:spcAft>
                <a:spcPts val="0"/>
              </a:spcAft>
              <a:buFont typeface="Arial" panose="020B0604020202020204" pitchFamily="34" charset="0"/>
              <a:buChar char="•"/>
            </a:pPr>
            <a:endParaRPr lang="en-US" sz="1200" dirty="0">
              <a:effectLst/>
              <a:latin typeface="Times New Roman" panose="02020603050405020304" pitchFamily="18" charset="0"/>
              <a:ea typeface="Times New Roman" panose="02020603050405020304" pitchFamily="18" charset="0"/>
            </a:endParaRPr>
          </a:p>
        </p:txBody>
      </p:sp>
      <p:graphicFrame>
        <p:nvGraphicFramePr>
          <p:cNvPr id="6" name="Table 5">
            <a:extLst>
              <a:ext uri="{FF2B5EF4-FFF2-40B4-BE49-F238E27FC236}">
                <a16:creationId xmlns:a16="http://schemas.microsoft.com/office/drawing/2014/main" id="{C2ACBC1F-6797-43AE-B6C5-E3434097C331}"/>
              </a:ext>
            </a:extLst>
          </p:cNvPr>
          <p:cNvGraphicFramePr>
            <a:graphicFrameLocks noGrp="1"/>
          </p:cNvGraphicFramePr>
          <p:nvPr>
            <p:extLst>
              <p:ext uri="{D42A27DB-BD31-4B8C-83A1-F6EECF244321}">
                <p14:modId xmlns:p14="http://schemas.microsoft.com/office/powerpoint/2010/main" val="1481483841"/>
              </p:ext>
            </p:extLst>
          </p:nvPr>
        </p:nvGraphicFramePr>
        <p:xfrm>
          <a:off x="602680" y="1340791"/>
          <a:ext cx="10986641" cy="3857899"/>
        </p:xfrm>
        <a:graphic>
          <a:graphicData uri="http://schemas.openxmlformats.org/drawingml/2006/table">
            <a:tbl>
              <a:tblPr firstRow="1" firstCol="1" bandRow="1">
                <a:tableStyleId>{5940675A-B579-460E-94D1-54222C63F5DA}</a:tableStyleId>
              </a:tblPr>
              <a:tblGrid>
                <a:gridCol w="2481918">
                  <a:extLst>
                    <a:ext uri="{9D8B030D-6E8A-4147-A177-3AD203B41FA5}">
                      <a16:colId xmlns:a16="http://schemas.microsoft.com/office/drawing/2014/main" val="949021091"/>
                    </a:ext>
                  </a:extLst>
                </a:gridCol>
                <a:gridCol w="2580377">
                  <a:extLst>
                    <a:ext uri="{9D8B030D-6E8A-4147-A177-3AD203B41FA5}">
                      <a16:colId xmlns:a16="http://schemas.microsoft.com/office/drawing/2014/main" val="3683902411"/>
                    </a:ext>
                  </a:extLst>
                </a:gridCol>
                <a:gridCol w="1974782">
                  <a:extLst>
                    <a:ext uri="{9D8B030D-6E8A-4147-A177-3AD203B41FA5}">
                      <a16:colId xmlns:a16="http://schemas.microsoft.com/office/drawing/2014/main" val="4145594198"/>
                    </a:ext>
                  </a:extLst>
                </a:gridCol>
                <a:gridCol w="1974782">
                  <a:extLst>
                    <a:ext uri="{9D8B030D-6E8A-4147-A177-3AD203B41FA5}">
                      <a16:colId xmlns:a16="http://schemas.microsoft.com/office/drawing/2014/main" val="877420055"/>
                    </a:ext>
                  </a:extLst>
                </a:gridCol>
                <a:gridCol w="1974782">
                  <a:extLst>
                    <a:ext uri="{9D8B030D-6E8A-4147-A177-3AD203B41FA5}">
                      <a16:colId xmlns:a16="http://schemas.microsoft.com/office/drawing/2014/main" val="3943283355"/>
                    </a:ext>
                  </a:extLst>
                </a:gridCol>
              </a:tblGrid>
              <a:tr h="893362">
                <a:tc>
                  <a:txBody>
                    <a:bodyPr/>
                    <a:lstStyle/>
                    <a:p>
                      <a:pPr marL="0" marR="0" algn="ctr">
                        <a:spcBef>
                          <a:spcPts val="0"/>
                        </a:spcBef>
                        <a:spcAft>
                          <a:spcPts val="0"/>
                        </a:spcAft>
                      </a:pPr>
                      <a:r>
                        <a:rPr lang="en-US" sz="2400" b="1" dirty="0">
                          <a:latin typeface="+mn-lt"/>
                        </a:rPr>
                        <a:t>Date</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2400" b="1" dirty="0">
                          <a:latin typeface="+mn-lt"/>
                        </a:rPr>
                        <a:t>Gun</a:t>
                      </a:r>
                      <a:br>
                        <a:rPr lang="en-US" sz="2400" b="1" dirty="0">
                          <a:latin typeface="+mn-lt"/>
                        </a:rPr>
                      </a:br>
                      <a:r>
                        <a:rPr lang="en-US" sz="2400" b="1" dirty="0">
                          <a:latin typeface="+mn-lt"/>
                        </a:rPr>
                        <a:t>Tier 1</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2400" b="1" dirty="0">
                          <a:latin typeface="+mn-lt"/>
                        </a:rPr>
                        <a:t>Gun</a:t>
                      </a:r>
                      <a:br>
                        <a:rPr lang="en-US" sz="2400" b="1" dirty="0">
                          <a:latin typeface="+mn-lt"/>
                        </a:rPr>
                      </a:br>
                      <a:r>
                        <a:rPr lang="en-US" sz="2400" b="1" dirty="0">
                          <a:latin typeface="+mn-lt"/>
                        </a:rPr>
                        <a:t>Tier 2</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latin typeface="+mn-lt"/>
                        </a:rPr>
                        <a:t>Gun</a:t>
                      </a:r>
                      <a:br>
                        <a:rPr lang="en-US" sz="2400" b="1" dirty="0">
                          <a:latin typeface="+mn-lt"/>
                        </a:rPr>
                      </a:br>
                      <a:r>
                        <a:rPr lang="en-US" sz="2400" b="1" dirty="0">
                          <a:latin typeface="+mn-lt"/>
                        </a:rPr>
                        <a:t>Tier 3</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2400" b="1" dirty="0">
                          <a:latin typeface="+mn-lt"/>
                        </a:rPr>
                        <a:t>Total Guns Disposed of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4255969115"/>
                  </a:ext>
                </a:extLst>
              </a:tr>
              <a:tr h="512235">
                <a:tc>
                  <a:txBody>
                    <a:bodyPr/>
                    <a:lstStyle/>
                    <a:p>
                      <a:pPr marL="0" marR="0" algn="ctr">
                        <a:spcBef>
                          <a:spcPts val="0"/>
                        </a:spcBef>
                        <a:spcAft>
                          <a:spcPts val="0"/>
                        </a:spcAft>
                      </a:pPr>
                      <a:r>
                        <a:rPr lang="en-US" sz="2400" dirty="0">
                          <a:latin typeface="+mn-lt"/>
                        </a:rPr>
                        <a:t>Oct. 24, 2020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400" dirty="0">
                          <a:latin typeface="+mn-lt"/>
                        </a:rPr>
                        <a:t>39</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400" dirty="0">
                          <a:latin typeface="+mn-lt"/>
                        </a:rPr>
                        <a:t>66</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400" dirty="0">
                          <a:latin typeface="+mn-lt"/>
                        </a:rPr>
                        <a:t>2</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400" dirty="0">
                          <a:latin typeface="+mn-lt"/>
                        </a:rPr>
                        <a:t>107</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93630651"/>
                  </a:ext>
                </a:extLst>
              </a:tr>
              <a:tr h="512235">
                <a:tc>
                  <a:txBody>
                    <a:bodyPr/>
                    <a:lstStyle/>
                    <a:p>
                      <a:pPr marL="0" marR="0" algn="ctr">
                        <a:spcBef>
                          <a:spcPts val="0"/>
                        </a:spcBef>
                        <a:spcAft>
                          <a:spcPts val="0"/>
                        </a:spcAft>
                      </a:pPr>
                      <a:r>
                        <a:rPr lang="en-US" sz="2400" dirty="0">
                          <a:latin typeface="+mn-lt"/>
                        </a:rPr>
                        <a:t>Nov. 7, 2020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400" dirty="0">
                          <a:latin typeface="+mn-lt"/>
                        </a:rPr>
                        <a:t>41</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400" dirty="0">
                          <a:latin typeface="+mn-lt"/>
                        </a:rPr>
                        <a:t>104</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400" dirty="0">
                          <a:latin typeface="+mn-lt"/>
                        </a:rPr>
                        <a:t>15</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400" dirty="0">
                          <a:latin typeface="+mn-lt"/>
                        </a:rPr>
                        <a:t>160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36574"/>
                  </a:ext>
                </a:extLst>
              </a:tr>
              <a:tr h="1940067">
                <a:tc>
                  <a:txBody>
                    <a:bodyPr/>
                    <a:lstStyle/>
                    <a:p>
                      <a:pPr marL="0" marR="0" algn="ctr">
                        <a:spcBef>
                          <a:spcPts val="0"/>
                        </a:spcBef>
                        <a:spcAft>
                          <a:spcPts val="0"/>
                        </a:spcAft>
                      </a:pPr>
                      <a:r>
                        <a:rPr lang="en-US" sz="2400" b="1" dirty="0">
                          <a:latin typeface="+mn-lt"/>
                        </a:rPr>
                        <a:t>Totals for Entire Gun Buyback</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400" b="1" dirty="0">
                          <a:latin typeface="+mn-lt"/>
                        </a:rPr>
                        <a:t>80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400" b="1" dirty="0">
                          <a:latin typeface="+mn-lt"/>
                        </a:rPr>
                        <a:t>170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400" b="1" dirty="0">
                          <a:latin typeface="+mn-lt"/>
                        </a:rPr>
                        <a:t>17</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400" b="1" dirty="0">
                          <a:latin typeface="+mn-lt"/>
                        </a:rPr>
                        <a:t>267</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82878501"/>
                  </a:ext>
                </a:extLst>
              </a:tr>
            </a:tbl>
          </a:graphicData>
        </a:graphic>
      </p:graphicFrame>
      <p:sp>
        <p:nvSpPr>
          <p:cNvPr id="13" name="Title 3">
            <a:extLst>
              <a:ext uri="{FF2B5EF4-FFF2-40B4-BE49-F238E27FC236}">
                <a16:creationId xmlns:a16="http://schemas.microsoft.com/office/drawing/2014/main" id="{E23339F0-02AD-4322-B66A-1C4D743DBB53}"/>
              </a:ext>
            </a:extLst>
          </p:cNvPr>
          <p:cNvSpPr txBox="1">
            <a:spLocks/>
          </p:cNvSpPr>
          <p:nvPr/>
        </p:nvSpPr>
        <p:spPr>
          <a:xfrm>
            <a:off x="466928" y="0"/>
            <a:ext cx="1172507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rebuchet MS"/>
                <a:cs typeface="Times New Roman"/>
              </a:rPr>
              <a:t>Gun Buyback</a:t>
            </a:r>
          </a:p>
        </p:txBody>
      </p:sp>
      <p:sp>
        <p:nvSpPr>
          <p:cNvPr id="7" name="Slide Number Placeholder 5">
            <a:extLst>
              <a:ext uri="{FF2B5EF4-FFF2-40B4-BE49-F238E27FC236}">
                <a16:creationId xmlns:a16="http://schemas.microsoft.com/office/drawing/2014/main" id="{3EA65EB6-5630-48A0-ACB6-F97E135AEE55}"/>
              </a:ext>
            </a:extLst>
          </p:cNvPr>
          <p:cNvSpPr txBox="1">
            <a:spLocks/>
          </p:cNvSpPr>
          <p:nvPr/>
        </p:nvSpPr>
        <p:spPr>
          <a:xfrm>
            <a:off x="11024850" y="6435407"/>
            <a:ext cx="683339"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483839-EA77-44C9-A47F-AB95426877C3}" type="slidenum">
              <a:rPr lang="en-US" sz="1000" smtClean="0">
                <a:solidFill>
                  <a:prstClr val="white"/>
                </a:solidFill>
                <a:latin typeface="Trebuchet MS" panose="020B0603020202020204"/>
              </a:rPr>
              <a:pPr/>
              <a:t>5</a:t>
            </a:fld>
            <a:endParaRPr lang="en-US" sz="1000" dirty="0">
              <a:solidFill>
                <a:prstClr val="white"/>
              </a:solidFill>
              <a:latin typeface="Trebuchet MS" panose="020B0603020202020204"/>
            </a:endParaRPr>
          </a:p>
        </p:txBody>
      </p:sp>
    </p:spTree>
    <p:extLst>
      <p:ext uri="{BB962C8B-B14F-4D97-AF65-F5344CB8AC3E}">
        <p14:creationId xmlns:p14="http://schemas.microsoft.com/office/powerpoint/2010/main" val="499455254"/>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73C4E6B-AD4E-4AE2-90AC-7B38335AB373}"/>
              </a:ext>
            </a:extLst>
          </p:cNvPr>
          <p:cNvGrpSpPr/>
          <p:nvPr/>
        </p:nvGrpSpPr>
        <p:grpSpPr>
          <a:xfrm>
            <a:off x="7868094" y="92075"/>
            <a:ext cx="3498425" cy="1173418"/>
            <a:chOff x="5671487" y="5295886"/>
            <a:chExt cx="3867563" cy="1297232"/>
          </a:xfrm>
        </p:grpSpPr>
        <p:pic>
          <p:nvPicPr>
            <p:cNvPr id="4" name="Picture 4" descr="Realism Is Loyalty - Home | Facebook">
              <a:extLst>
                <a:ext uri="{FF2B5EF4-FFF2-40B4-BE49-F238E27FC236}">
                  <a16:creationId xmlns:a16="http://schemas.microsoft.com/office/drawing/2014/main" id="{56E67889-17F9-4CD2-BBFF-61AF52005C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2221" y="5295886"/>
              <a:ext cx="1186829" cy="129723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Donate with PayPal Giving Fund">
              <a:extLst>
                <a:ext uri="{FF2B5EF4-FFF2-40B4-BE49-F238E27FC236}">
                  <a16:creationId xmlns:a16="http://schemas.microsoft.com/office/drawing/2014/main" id="{4743B2D9-CF32-494A-86DC-021061DB91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1487" y="5310455"/>
              <a:ext cx="1698425" cy="1268095"/>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Slide Number Placeholder 5">
            <a:extLst>
              <a:ext uri="{FF2B5EF4-FFF2-40B4-BE49-F238E27FC236}">
                <a16:creationId xmlns:a16="http://schemas.microsoft.com/office/drawing/2014/main" id="{135265CE-AB42-43E4-A200-1B5775B8E377}"/>
              </a:ext>
            </a:extLst>
          </p:cNvPr>
          <p:cNvSpPr txBox="1">
            <a:spLocks/>
          </p:cNvSpPr>
          <p:nvPr/>
        </p:nvSpPr>
        <p:spPr>
          <a:xfrm>
            <a:off x="11024850" y="6435407"/>
            <a:ext cx="683339"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483839-EA77-44C9-A47F-AB95426877C3}" type="slidenum">
              <a:rPr lang="en-US" sz="1000" smtClean="0">
                <a:solidFill>
                  <a:prstClr val="white"/>
                </a:solidFill>
                <a:latin typeface="Trebuchet MS" panose="020B0603020202020204"/>
              </a:rPr>
              <a:pPr/>
              <a:t>6</a:t>
            </a:fld>
            <a:endParaRPr lang="en-US" sz="1000" dirty="0">
              <a:solidFill>
                <a:prstClr val="white"/>
              </a:solidFill>
              <a:latin typeface="Trebuchet MS" panose="020B0603020202020204"/>
            </a:endParaRPr>
          </a:p>
        </p:txBody>
      </p:sp>
      <p:sp>
        <p:nvSpPr>
          <p:cNvPr id="15" name="Title 3">
            <a:extLst>
              <a:ext uri="{FF2B5EF4-FFF2-40B4-BE49-F238E27FC236}">
                <a16:creationId xmlns:a16="http://schemas.microsoft.com/office/drawing/2014/main" id="{06B17E54-9938-42BA-9D64-8D3045769B97}"/>
              </a:ext>
            </a:extLst>
          </p:cNvPr>
          <p:cNvSpPr>
            <a:spLocks noGrp="1"/>
          </p:cNvSpPr>
          <p:nvPr>
            <p:ph type="title"/>
          </p:nvPr>
        </p:nvSpPr>
        <p:spPr>
          <a:xfrm>
            <a:off x="466928" y="0"/>
            <a:ext cx="11725071" cy="1325563"/>
          </a:xfrm>
        </p:spPr>
        <p:txBody>
          <a:bodyPr>
            <a:normAutofit/>
          </a:bodyPr>
          <a:lstStyle/>
          <a:p>
            <a:r>
              <a:rPr lang="en-US" sz="5400" b="1" dirty="0">
                <a:latin typeface="Trebuchet MS"/>
                <a:cs typeface="Times New Roman"/>
              </a:rPr>
              <a:t>Parenting Program</a:t>
            </a:r>
          </a:p>
        </p:txBody>
      </p:sp>
      <p:sp>
        <p:nvSpPr>
          <p:cNvPr id="16" name="Rectangle 15">
            <a:extLst>
              <a:ext uri="{FF2B5EF4-FFF2-40B4-BE49-F238E27FC236}">
                <a16:creationId xmlns:a16="http://schemas.microsoft.com/office/drawing/2014/main" id="{68689465-0B07-486A-A61E-392AA70BA476}"/>
              </a:ext>
            </a:extLst>
          </p:cNvPr>
          <p:cNvSpPr/>
          <p:nvPr/>
        </p:nvSpPr>
        <p:spPr>
          <a:xfrm>
            <a:off x="130629" y="1325563"/>
            <a:ext cx="11939451" cy="4893647"/>
          </a:xfrm>
          <a:prstGeom prst="rect">
            <a:avLst/>
          </a:prstGeom>
        </p:spPr>
        <p:txBody>
          <a:bodyPr wrap="square" lIns="91440" tIns="45720" rIns="91440" bIns="45720" anchor="t">
            <a:spAutoFit/>
          </a:bodyPr>
          <a:lstStyle/>
          <a:p>
            <a:r>
              <a:rPr lang="en-US" sz="2400" dirty="0"/>
              <a:t>Grants awarded to Family Outreach Center and Realism is Loyalty to address SAFE PEACE Pillar recommendations, specifically in the Prevention Investment strategy. Awarded programs are helping families address at least two of the following: </a:t>
            </a:r>
          </a:p>
          <a:p>
            <a:pPr marR="0" lvl="0">
              <a:spcBef>
                <a:spcPts val="0"/>
              </a:spcBef>
              <a:spcAft>
                <a:spcPts val="0"/>
              </a:spcAft>
            </a:pPr>
            <a:endParaRPr lang="en-US" sz="2400" dirty="0"/>
          </a:p>
          <a:p>
            <a:pPr marL="342900" marR="0" lvl="0" indent="-342900">
              <a:spcBef>
                <a:spcPts val="0"/>
              </a:spcBef>
              <a:spcAft>
                <a:spcPts val="0"/>
              </a:spcAft>
              <a:buFont typeface="+mj-lt"/>
              <a:buAutoNum type="arabicPeriod"/>
            </a:pPr>
            <a:r>
              <a:rPr lang="en-US" sz="2400" dirty="0"/>
              <a:t>Create and set appropriate parent/child boundaries, interactions, and communication</a:t>
            </a:r>
          </a:p>
          <a:p>
            <a:pPr marL="342900" marR="0" lvl="0" indent="-342900">
              <a:spcBef>
                <a:spcPts val="0"/>
              </a:spcBef>
              <a:spcAft>
                <a:spcPts val="0"/>
              </a:spcAft>
              <a:buFont typeface="+mj-lt"/>
              <a:buAutoNum type="arabicPeriod"/>
            </a:pPr>
            <a:r>
              <a:rPr lang="en-US" sz="2400" dirty="0"/>
              <a:t>Negotiate the “leaving home” stages of separation, independence, and re-connection</a:t>
            </a:r>
          </a:p>
          <a:p>
            <a:pPr marL="342900" marR="0" lvl="0" indent="-342900">
              <a:spcBef>
                <a:spcPts val="0"/>
              </a:spcBef>
              <a:spcAft>
                <a:spcPts val="0"/>
              </a:spcAft>
              <a:buFont typeface="+mj-lt"/>
              <a:buAutoNum type="arabicPeriod"/>
            </a:pPr>
            <a:r>
              <a:rPr lang="en-US" sz="2400" dirty="0"/>
              <a:t>Process grieving, loss and trauma that often accompanies delinquent patterns of behavior</a:t>
            </a:r>
          </a:p>
          <a:p>
            <a:pPr marL="342900" marR="0" lvl="0" indent="-342900">
              <a:spcBef>
                <a:spcPts val="0"/>
              </a:spcBef>
              <a:spcAft>
                <a:spcPts val="0"/>
              </a:spcAft>
              <a:buFont typeface="+mj-lt"/>
              <a:buAutoNum type="arabicPeriod"/>
            </a:pPr>
            <a:r>
              <a:rPr lang="en-US" sz="2400" dirty="0"/>
              <a:t>Specific techniques to resolve parent/youth conflicts in healthy ways;</a:t>
            </a:r>
          </a:p>
          <a:p>
            <a:pPr marL="342900" marR="0" lvl="0" indent="-342900">
              <a:spcBef>
                <a:spcPts val="0"/>
              </a:spcBef>
              <a:spcAft>
                <a:spcPts val="0"/>
              </a:spcAft>
              <a:buFont typeface="+mj-lt"/>
              <a:buAutoNum type="arabicPeriod"/>
            </a:pPr>
            <a:r>
              <a:rPr lang="en-US" sz="2400" dirty="0"/>
              <a:t>Understand family patterns of interactions that are often repeated over generations</a:t>
            </a:r>
          </a:p>
          <a:p>
            <a:pPr marL="342900" marR="0" lvl="0" indent="-342900">
              <a:spcBef>
                <a:spcPts val="0"/>
              </a:spcBef>
              <a:spcAft>
                <a:spcPts val="0"/>
              </a:spcAft>
              <a:buFont typeface="+mj-lt"/>
              <a:buAutoNum type="arabicPeriod"/>
            </a:pPr>
            <a:r>
              <a:rPr lang="en-US" sz="2400" dirty="0"/>
              <a:t>Better understand adolescent development</a:t>
            </a:r>
          </a:p>
          <a:p>
            <a:pPr marL="342900" marR="0" lvl="0" indent="-342900">
              <a:spcBef>
                <a:spcPts val="0"/>
              </a:spcBef>
              <a:spcAft>
                <a:spcPts val="0"/>
              </a:spcAft>
              <a:buFont typeface="+mj-lt"/>
              <a:buAutoNum type="arabicPeriod"/>
            </a:pPr>
            <a:r>
              <a:rPr lang="en-US" sz="2400" dirty="0"/>
              <a:t>Strengthen familial and community support strategies that prevent severe behavioral and emotional problems</a:t>
            </a:r>
          </a:p>
          <a:p>
            <a:pPr marL="342900" marR="0" lvl="0" indent="-342900">
              <a:spcBef>
                <a:spcPts val="0"/>
              </a:spcBef>
              <a:spcAft>
                <a:spcPts val="0"/>
              </a:spcAft>
              <a:buFont typeface="+mj-lt"/>
              <a:buAutoNum type="arabicPeriod"/>
            </a:pPr>
            <a:r>
              <a:rPr lang="en-US" sz="2400" dirty="0"/>
              <a:t>Promote healthy child and parent choices and activities that will enhance a better future.</a:t>
            </a:r>
          </a:p>
        </p:txBody>
      </p:sp>
    </p:spTree>
    <p:extLst>
      <p:ext uri="{BB962C8B-B14F-4D97-AF65-F5344CB8AC3E}">
        <p14:creationId xmlns:p14="http://schemas.microsoft.com/office/powerpoint/2010/main" val="525127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7216E11-975E-41FF-8BE7-E61D2FC2BB21}"/>
              </a:ext>
            </a:extLst>
          </p:cNvPr>
          <p:cNvGrpSpPr/>
          <p:nvPr/>
        </p:nvGrpSpPr>
        <p:grpSpPr>
          <a:xfrm>
            <a:off x="6637642" y="3930522"/>
            <a:ext cx="5070547" cy="2882076"/>
            <a:chOff x="6305224" y="4258264"/>
            <a:chExt cx="5070547" cy="2882076"/>
          </a:xfrm>
        </p:grpSpPr>
        <p:pic>
          <p:nvPicPr>
            <p:cNvPr id="6" name="Picture 5">
              <a:extLst>
                <a:ext uri="{FF2B5EF4-FFF2-40B4-BE49-F238E27FC236}">
                  <a16:creationId xmlns:a16="http://schemas.microsoft.com/office/drawing/2014/main" id="{E363169C-1303-4D6F-8CD6-44DAF4FDB685}"/>
                </a:ext>
              </a:extLst>
            </p:cNvPr>
            <p:cNvPicPr>
              <a:picLocks noChangeAspect="1"/>
            </p:cNvPicPr>
            <p:nvPr/>
          </p:nvPicPr>
          <p:blipFill>
            <a:blip r:embed="rId3"/>
            <a:stretch>
              <a:fillRect/>
            </a:stretch>
          </p:blipFill>
          <p:spPr>
            <a:xfrm rot="19800000">
              <a:off x="9427860" y="4258264"/>
              <a:ext cx="1947911" cy="2553212"/>
            </a:xfrm>
            <a:prstGeom prst="rect">
              <a:avLst/>
            </a:prstGeom>
          </p:spPr>
        </p:pic>
        <p:pic>
          <p:nvPicPr>
            <p:cNvPr id="1026" name="Picture 2">
              <a:extLst>
                <a:ext uri="{FF2B5EF4-FFF2-40B4-BE49-F238E27FC236}">
                  <a16:creationId xmlns:a16="http://schemas.microsoft.com/office/drawing/2014/main" id="{F16C59AC-48E6-4BF4-A8AB-287B5EFF6E8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8087" r="9425"/>
            <a:stretch/>
          </p:blipFill>
          <p:spPr bwMode="auto">
            <a:xfrm rot="19800000">
              <a:off x="6305224" y="4701308"/>
              <a:ext cx="2084499" cy="2439032"/>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Slide Number Placeholder 5">
            <a:extLst>
              <a:ext uri="{FF2B5EF4-FFF2-40B4-BE49-F238E27FC236}">
                <a16:creationId xmlns:a16="http://schemas.microsoft.com/office/drawing/2014/main" id="{135265CE-AB42-43E4-A200-1B5775B8E377}"/>
              </a:ext>
            </a:extLst>
          </p:cNvPr>
          <p:cNvSpPr txBox="1">
            <a:spLocks/>
          </p:cNvSpPr>
          <p:nvPr/>
        </p:nvSpPr>
        <p:spPr>
          <a:xfrm>
            <a:off x="11024850" y="6435407"/>
            <a:ext cx="683339"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483839-EA77-44C9-A47F-AB95426877C3}" type="slidenum">
              <a:rPr lang="en-US" sz="1000" smtClean="0">
                <a:solidFill>
                  <a:prstClr val="white"/>
                </a:solidFill>
                <a:latin typeface="Trebuchet MS" panose="020B0603020202020204"/>
              </a:rPr>
              <a:pPr/>
              <a:t>7</a:t>
            </a:fld>
            <a:endParaRPr lang="en-US" sz="1000" dirty="0">
              <a:solidFill>
                <a:prstClr val="white"/>
              </a:solidFill>
              <a:latin typeface="Trebuchet MS" panose="020B0603020202020204"/>
            </a:endParaRPr>
          </a:p>
        </p:txBody>
      </p:sp>
      <p:sp>
        <p:nvSpPr>
          <p:cNvPr id="15" name="Title 3">
            <a:extLst>
              <a:ext uri="{FF2B5EF4-FFF2-40B4-BE49-F238E27FC236}">
                <a16:creationId xmlns:a16="http://schemas.microsoft.com/office/drawing/2014/main" id="{06B17E54-9938-42BA-9D64-8D3045769B97}"/>
              </a:ext>
            </a:extLst>
          </p:cNvPr>
          <p:cNvSpPr>
            <a:spLocks noGrp="1"/>
          </p:cNvSpPr>
          <p:nvPr>
            <p:ph type="title"/>
          </p:nvPr>
        </p:nvSpPr>
        <p:spPr>
          <a:xfrm>
            <a:off x="466928" y="0"/>
            <a:ext cx="11725071" cy="1325563"/>
          </a:xfrm>
        </p:spPr>
        <p:txBody>
          <a:bodyPr>
            <a:normAutofit/>
          </a:bodyPr>
          <a:lstStyle/>
          <a:p>
            <a:r>
              <a:rPr lang="en-US" sz="5400" b="1" dirty="0">
                <a:latin typeface="Trebuchet MS"/>
                <a:cs typeface="Times New Roman"/>
              </a:rPr>
              <a:t>Update to Juvenile Offense Index</a:t>
            </a:r>
          </a:p>
        </p:txBody>
      </p:sp>
      <p:sp>
        <p:nvSpPr>
          <p:cNvPr id="10" name="TextBox 9">
            <a:extLst>
              <a:ext uri="{FF2B5EF4-FFF2-40B4-BE49-F238E27FC236}">
                <a16:creationId xmlns:a16="http://schemas.microsoft.com/office/drawing/2014/main" id="{B5E1B1F7-7545-4283-8CB7-C558EFF77363}"/>
              </a:ext>
            </a:extLst>
          </p:cNvPr>
          <p:cNvSpPr txBox="1"/>
          <p:nvPr/>
        </p:nvSpPr>
        <p:spPr>
          <a:xfrm>
            <a:off x="116227" y="1008745"/>
            <a:ext cx="11959546" cy="4693593"/>
          </a:xfrm>
          <a:prstGeom prst="rect">
            <a:avLst/>
          </a:prstGeom>
          <a:noFill/>
        </p:spPr>
        <p:txBody>
          <a:bodyPr wrap="square">
            <a:spAutoFit/>
          </a:bodyPr>
          <a:lstStyle/>
          <a:p>
            <a:r>
              <a:rPr lang="en-US" sz="2300" dirty="0"/>
              <a:t>Beginning in 2010 and 2014 Our Community’s Children (OCC) – a partnership with the City of Grand Rapids and the Grand Rapids Public Schools, worked with evaluators at the Johnson Center at Grand Valley State University to analyze crime data for children and youth. At that time, OCC was facilitating the Expanded Learning Opportunities (ELO) Network, a community collaboration of over 60 agencies dedicated to ensuring that every child has access to quality afterschool programs. They were interested in understanding the importance of afterschool programs in the prevention of criminal offenses and wondered if the national trends of when offenses occur – immediately after the school day – were true for Grand Rapids. </a:t>
            </a:r>
          </a:p>
          <a:p>
            <a:r>
              <a:rPr lang="en-US" sz="2300" dirty="0"/>
              <a:t> </a:t>
            </a:r>
          </a:p>
          <a:p>
            <a:r>
              <a:rPr lang="en-US" sz="2300" dirty="0"/>
              <a:t>The SAFE Task Force is working with the </a:t>
            </a:r>
          </a:p>
          <a:p>
            <a:r>
              <a:rPr lang="en-US" sz="2300" dirty="0"/>
              <a:t>Purchasing Department to prepare an RFP </a:t>
            </a:r>
          </a:p>
          <a:p>
            <a:r>
              <a:rPr lang="en-US" sz="2300" dirty="0"/>
              <a:t>to update that report using data</a:t>
            </a:r>
          </a:p>
          <a:p>
            <a:r>
              <a:rPr lang="en-US" sz="2300" dirty="0"/>
              <a:t>from the last 8 years. </a:t>
            </a:r>
          </a:p>
        </p:txBody>
      </p:sp>
    </p:spTree>
    <p:extLst>
      <p:ext uri="{BB962C8B-B14F-4D97-AF65-F5344CB8AC3E}">
        <p14:creationId xmlns:p14="http://schemas.microsoft.com/office/powerpoint/2010/main" val="3964341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a:extLst>
              <a:ext uri="{FF2B5EF4-FFF2-40B4-BE49-F238E27FC236}">
                <a16:creationId xmlns:a16="http://schemas.microsoft.com/office/drawing/2014/main" id="{135265CE-AB42-43E4-A200-1B5775B8E377}"/>
              </a:ext>
            </a:extLst>
          </p:cNvPr>
          <p:cNvSpPr txBox="1">
            <a:spLocks/>
          </p:cNvSpPr>
          <p:nvPr/>
        </p:nvSpPr>
        <p:spPr>
          <a:xfrm>
            <a:off x="11024850" y="6435407"/>
            <a:ext cx="683339"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483839-EA77-44C9-A47F-AB95426877C3}" type="slidenum">
              <a:rPr lang="en-US" sz="1000" smtClean="0">
                <a:solidFill>
                  <a:prstClr val="white"/>
                </a:solidFill>
                <a:latin typeface="Trebuchet MS" panose="020B0603020202020204"/>
              </a:rPr>
              <a:pPr/>
              <a:t>8</a:t>
            </a:fld>
            <a:endParaRPr lang="en-US" sz="1000" dirty="0">
              <a:solidFill>
                <a:prstClr val="white"/>
              </a:solidFill>
              <a:latin typeface="Trebuchet MS" panose="020B0603020202020204"/>
            </a:endParaRPr>
          </a:p>
        </p:txBody>
      </p:sp>
      <p:sp>
        <p:nvSpPr>
          <p:cNvPr id="15" name="Title 3">
            <a:extLst>
              <a:ext uri="{FF2B5EF4-FFF2-40B4-BE49-F238E27FC236}">
                <a16:creationId xmlns:a16="http://schemas.microsoft.com/office/drawing/2014/main" id="{06B17E54-9938-42BA-9D64-8D3045769B97}"/>
              </a:ext>
            </a:extLst>
          </p:cNvPr>
          <p:cNvSpPr>
            <a:spLocks noGrp="1"/>
          </p:cNvSpPr>
          <p:nvPr>
            <p:ph type="title"/>
          </p:nvPr>
        </p:nvSpPr>
        <p:spPr>
          <a:xfrm>
            <a:off x="466928" y="0"/>
            <a:ext cx="11725071" cy="1325563"/>
          </a:xfrm>
        </p:spPr>
        <p:txBody>
          <a:bodyPr>
            <a:normAutofit/>
          </a:bodyPr>
          <a:lstStyle/>
          <a:p>
            <a:r>
              <a:rPr lang="en-US" sz="5400" b="1" dirty="0">
                <a:latin typeface="Trebuchet MS"/>
                <a:cs typeface="Times New Roman"/>
              </a:rPr>
              <a:t>Reviewing the Recommendations</a:t>
            </a:r>
          </a:p>
        </p:txBody>
      </p:sp>
      <p:sp>
        <p:nvSpPr>
          <p:cNvPr id="16" name="Rectangle 15">
            <a:extLst>
              <a:ext uri="{FF2B5EF4-FFF2-40B4-BE49-F238E27FC236}">
                <a16:creationId xmlns:a16="http://schemas.microsoft.com/office/drawing/2014/main" id="{68689465-0B07-486A-A61E-392AA70BA476}"/>
              </a:ext>
            </a:extLst>
          </p:cNvPr>
          <p:cNvSpPr/>
          <p:nvPr/>
        </p:nvSpPr>
        <p:spPr>
          <a:xfrm>
            <a:off x="466929" y="1325563"/>
            <a:ext cx="11241260" cy="1384995"/>
          </a:xfrm>
          <a:prstGeom prst="rect">
            <a:avLst/>
          </a:prstGeom>
        </p:spPr>
        <p:txBody>
          <a:bodyPr wrap="square" lIns="91440" tIns="45720" rIns="91440" bIns="45720" anchor="t">
            <a:spAutoFit/>
          </a:bodyPr>
          <a:lstStyle/>
          <a:p>
            <a:pPr marL="685800" marR="0">
              <a:spcBef>
                <a:spcPts val="0"/>
              </a:spcBef>
              <a:spcAft>
                <a:spcPts val="0"/>
              </a:spcAft>
            </a:pPr>
            <a:r>
              <a:rPr lang="en-US" sz="2800" dirty="0">
                <a:ea typeface="Times New Roman" panose="02020603050405020304" pitchFamily="18" charset="0"/>
              </a:rPr>
              <a:t>The Task Force has been using the last few months to review the 2015 recommendations to find out which of the recommendations are most relevant to the state of violence in our community today. </a:t>
            </a:r>
            <a:endParaRPr lang="en-US" sz="2800" dirty="0">
              <a:effectLst/>
              <a:ea typeface="Times New Roman" panose="02020603050405020304" pitchFamily="18" charset="0"/>
            </a:endParaRPr>
          </a:p>
        </p:txBody>
      </p:sp>
    </p:spTree>
    <p:extLst>
      <p:ext uri="{BB962C8B-B14F-4D97-AF65-F5344CB8AC3E}">
        <p14:creationId xmlns:p14="http://schemas.microsoft.com/office/powerpoint/2010/main" val="2555147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6BD596D-00BC-484A-BA86-E830DB5C3E64}"/>
              </a:ext>
            </a:extLst>
          </p:cNvPr>
          <p:cNvSpPr/>
          <p:nvPr/>
        </p:nvSpPr>
        <p:spPr>
          <a:xfrm>
            <a:off x="1268895" y="2060716"/>
            <a:ext cx="10084905" cy="276999"/>
          </a:xfrm>
          <a:prstGeom prst="rect">
            <a:avLst/>
          </a:prstGeom>
        </p:spPr>
        <p:txBody>
          <a:bodyPr wrap="square">
            <a:spAutoFit/>
          </a:bodyPr>
          <a:lstStyle/>
          <a:p>
            <a:pPr marL="1828800" marR="0" indent="-1828800">
              <a:spcBef>
                <a:spcPts val="0"/>
              </a:spcBef>
              <a:spcAft>
                <a:spcPts val="0"/>
              </a:spcAft>
              <a:buFont typeface="Arial" panose="020B0604020202020204" pitchFamily="34" charset="0"/>
              <a:buChar char="•"/>
            </a:pPr>
            <a:endParaRPr lang="en-US" sz="1200" dirty="0">
              <a:effectLst/>
              <a:latin typeface="Times New Roman" panose="02020603050405020304" pitchFamily="18" charset="0"/>
              <a:ea typeface="Times New Roman" panose="02020603050405020304" pitchFamily="18" charset="0"/>
            </a:endParaRPr>
          </a:p>
        </p:txBody>
      </p:sp>
      <p:sp>
        <p:nvSpPr>
          <p:cNvPr id="13" name="Title 3">
            <a:extLst>
              <a:ext uri="{FF2B5EF4-FFF2-40B4-BE49-F238E27FC236}">
                <a16:creationId xmlns:a16="http://schemas.microsoft.com/office/drawing/2014/main" id="{E23339F0-02AD-4322-B66A-1C4D743DBB53}"/>
              </a:ext>
            </a:extLst>
          </p:cNvPr>
          <p:cNvSpPr txBox="1">
            <a:spLocks/>
          </p:cNvSpPr>
          <p:nvPr/>
        </p:nvSpPr>
        <p:spPr>
          <a:xfrm>
            <a:off x="466928" y="0"/>
            <a:ext cx="1172507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5400" b="1" dirty="0">
              <a:solidFill>
                <a:srgbClr val="92D050"/>
              </a:solidFill>
              <a:latin typeface="Trebuchet MS"/>
              <a:cs typeface="Times New Roman"/>
            </a:endParaRPr>
          </a:p>
        </p:txBody>
      </p:sp>
      <p:sp>
        <p:nvSpPr>
          <p:cNvPr id="7" name="Slide Number Placeholder 5">
            <a:extLst>
              <a:ext uri="{FF2B5EF4-FFF2-40B4-BE49-F238E27FC236}">
                <a16:creationId xmlns:a16="http://schemas.microsoft.com/office/drawing/2014/main" id="{3EA65EB6-5630-48A0-ACB6-F97E135AEE55}"/>
              </a:ext>
            </a:extLst>
          </p:cNvPr>
          <p:cNvSpPr txBox="1">
            <a:spLocks/>
          </p:cNvSpPr>
          <p:nvPr/>
        </p:nvSpPr>
        <p:spPr>
          <a:xfrm>
            <a:off x="11024850" y="6435407"/>
            <a:ext cx="683339"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483839-EA77-44C9-A47F-AB95426877C3}" type="slidenum">
              <a:rPr lang="en-US" sz="1000" smtClean="0">
                <a:solidFill>
                  <a:prstClr val="white"/>
                </a:solidFill>
                <a:latin typeface="Trebuchet MS" panose="020B0603020202020204"/>
              </a:rPr>
              <a:pPr/>
              <a:t>9</a:t>
            </a:fld>
            <a:endParaRPr lang="en-US" sz="1000" dirty="0">
              <a:solidFill>
                <a:prstClr val="white"/>
              </a:solidFill>
              <a:latin typeface="Trebuchet MS" panose="020B0603020202020204"/>
            </a:endParaRPr>
          </a:p>
        </p:txBody>
      </p:sp>
      <p:graphicFrame>
        <p:nvGraphicFramePr>
          <p:cNvPr id="3" name="Table 2">
            <a:extLst>
              <a:ext uri="{FF2B5EF4-FFF2-40B4-BE49-F238E27FC236}">
                <a16:creationId xmlns:a16="http://schemas.microsoft.com/office/drawing/2014/main" id="{6A40AFBB-CD71-4CC9-AB3F-C2B61611E4BD}"/>
              </a:ext>
            </a:extLst>
          </p:cNvPr>
          <p:cNvGraphicFramePr>
            <a:graphicFrameLocks noGrp="1"/>
          </p:cNvGraphicFramePr>
          <p:nvPr>
            <p:extLst>
              <p:ext uri="{D42A27DB-BD31-4B8C-83A1-F6EECF244321}">
                <p14:modId xmlns:p14="http://schemas.microsoft.com/office/powerpoint/2010/main" val="1345455564"/>
              </p:ext>
            </p:extLst>
          </p:nvPr>
        </p:nvGraphicFramePr>
        <p:xfrm>
          <a:off x="193964" y="453212"/>
          <a:ext cx="10000285" cy="5298662"/>
        </p:xfrm>
        <a:graphic>
          <a:graphicData uri="http://schemas.openxmlformats.org/drawingml/2006/table">
            <a:tbl>
              <a:tblPr>
                <a:tableStyleId>{5C22544A-7EE6-4342-B048-85BDC9FD1C3A}</a:tableStyleId>
              </a:tblPr>
              <a:tblGrid>
                <a:gridCol w="7408662">
                  <a:extLst>
                    <a:ext uri="{9D8B030D-6E8A-4147-A177-3AD203B41FA5}">
                      <a16:colId xmlns:a16="http://schemas.microsoft.com/office/drawing/2014/main" val="1526277431"/>
                    </a:ext>
                  </a:extLst>
                </a:gridCol>
                <a:gridCol w="2591623">
                  <a:extLst>
                    <a:ext uri="{9D8B030D-6E8A-4147-A177-3AD203B41FA5}">
                      <a16:colId xmlns:a16="http://schemas.microsoft.com/office/drawing/2014/main" val="1026915485"/>
                    </a:ext>
                  </a:extLst>
                </a:gridCol>
              </a:tblGrid>
              <a:tr h="634913">
                <a:tc grid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4000" u="none" strike="noStrike" dirty="0">
                          <a:solidFill>
                            <a:srgbClr val="FF0000"/>
                          </a:solidFill>
                          <a:effectLst/>
                          <a:latin typeface="+mn-lt"/>
                        </a:rPr>
                        <a:t>SAFE Taskforce Investments- FY2021</a:t>
                      </a:r>
                      <a:endParaRPr lang="en-US" sz="4000" b="1" i="0" u="none" strike="noStrike" dirty="0">
                        <a:solidFill>
                          <a:srgbClr val="000000"/>
                        </a:solidFill>
                        <a:effectLst/>
                        <a:latin typeface="Calibri" panose="020F0502020204030204" pitchFamily="34" charset="0"/>
                      </a:endParaRPr>
                    </a:p>
                  </a:txBody>
                  <a:tcPr marL="6261" marR="6261" marT="6261" marB="0" anchor="b">
                    <a:lnL>
                      <a:noFill/>
                    </a:lnL>
                    <a:lnR>
                      <a:noFill/>
                    </a:lnR>
                    <a:lnT>
                      <a:noFill/>
                    </a:lnT>
                    <a:lnB>
                      <a:noFill/>
                    </a:lnB>
                  </a:tcPr>
                </a:tc>
                <a:tc hMerge="1">
                  <a:txBody>
                    <a:bodyPr/>
                    <a:lstStyle/>
                    <a:p>
                      <a:pPr algn="ctr" fontAlgn="b"/>
                      <a:endParaRPr lang="en-US" sz="1800" b="1" i="0" u="none" strike="noStrike">
                        <a:solidFill>
                          <a:srgbClr val="000000"/>
                        </a:solidFill>
                        <a:effectLst/>
                        <a:latin typeface="Calibri" panose="020F0502020204030204" pitchFamily="34" charset="0"/>
                      </a:endParaRPr>
                    </a:p>
                  </a:txBody>
                  <a:tcPr marL="6261" marR="6261" marT="6261" marB="0" anchor="b">
                    <a:lnL>
                      <a:noFill/>
                    </a:lnL>
                    <a:lnR>
                      <a:noFill/>
                    </a:lnR>
                    <a:lnT>
                      <a:noFill/>
                    </a:lnT>
                    <a:lnB>
                      <a:noFill/>
                    </a:lnB>
                  </a:tcPr>
                </a:tc>
                <a:extLst>
                  <a:ext uri="{0D108BD9-81ED-4DB2-BD59-A6C34878D82A}">
                    <a16:rowId xmlns:a16="http://schemas.microsoft.com/office/drawing/2014/main" val="1097514997"/>
                  </a:ext>
                </a:extLst>
              </a:tr>
              <a:tr h="295450">
                <a:tc>
                  <a:txBody>
                    <a:bodyPr/>
                    <a:lstStyle/>
                    <a:p>
                      <a:pPr algn="ctr" fontAlgn="b"/>
                      <a:r>
                        <a:rPr lang="en-US" sz="1800" u="none" strike="noStrike" dirty="0">
                          <a:effectLst/>
                        </a:rPr>
                        <a:t>Item Description</a:t>
                      </a:r>
                      <a:endParaRPr lang="en-US" sz="1800" b="1" i="0" u="none" strike="noStrike" dirty="0">
                        <a:solidFill>
                          <a:srgbClr val="000000"/>
                        </a:solidFill>
                        <a:effectLst/>
                        <a:latin typeface="Calibri" panose="020F0502020204030204" pitchFamily="34" charset="0"/>
                      </a:endParaRPr>
                    </a:p>
                  </a:txBody>
                  <a:tcPr marL="6261" marR="6261" marT="6261" marB="0" anchor="b">
                    <a:lnL>
                      <a:noFill/>
                    </a:lnL>
                    <a:lnR>
                      <a:noFill/>
                    </a:lnR>
                    <a:lnT>
                      <a:noFill/>
                    </a:lnT>
                    <a:lnB>
                      <a:noFill/>
                    </a:lnB>
                  </a:tcPr>
                </a:tc>
                <a:tc>
                  <a:txBody>
                    <a:bodyPr/>
                    <a:lstStyle/>
                    <a:p>
                      <a:pPr algn="ctr" fontAlgn="b"/>
                      <a:r>
                        <a:rPr lang="en-US" sz="1800" u="none" strike="noStrike" dirty="0">
                          <a:effectLst/>
                        </a:rPr>
                        <a:t>Amount</a:t>
                      </a:r>
                      <a:endParaRPr lang="en-US" sz="1800" b="1" i="0" u="none" strike="noStrike" dirty="0">
                        <a:solidFill>
                          <a:srgbClr val="000000"/>
                        </a:solidFill>
                        <a:effectLst/>
                        <a:latin typeface="Calibri" panose="020F0502020204030204" pitchFamily="34" charset="0"/>
                      </a:endParaRPr>
                    </a:p>
                  </a:txBody>
                  <a:tcPr marL="6261" marR="6261" marT="6261" marB="0" anchor="b">
                    <a:lnL>
                      <a:noFill/>
                    </a:lnL>
                    <a:lnR>
                      <a:noFill/>
                    </a:lnR>
                    <a:lnT>
                      <a:noFill/>
                    </a:lnT>
                    <a:lnB>
                      <a:noFill/>
                    </a:lnB>
                  </a:tcPr>
                </a:tc>
                <a:extLst>
                  <a:ext uri="{0D108BD9-81ED-4DB2-BD59-A6C34878D82A}">
                    <a16:rowId xmlns:a16="http://schemas.microsoft.com/office/drawing/2014/main" val="2354216758"/>
                  </a:ext>
                </a:extLst>
              </a:tr>
              <a:tr h="295450">
                <a:tc>
                  <a:txBody>
                    <a:bodyPr/>
                    <a:lstStyle/>
                    <a:p>
                      <a:pPr algn="l" fontAlgn="b"/>
                      <a:r>
                        <a:rPr lang="en-US" sz="1800" b="1" u="none" strike="noStrike" dirty="0">
                          <a:effectLst/>
                        </a:rPr>
                        <a:t>Parenting Program</a:t>
                      </a:r>
                      <a:endParaRPr lang="en-US" sz="1800" b="1" i="0" u="none" strike="noStrike" dirty="0">
                        <a:solidFill>
                          <a:srgbClr val="000000"/>
                        </a:solidFill>
                        <a:effectLst/>
                        <a:latin typeface="Calibri" panose="020F0502020204030204" pitchFamily="34" charset="0"/>
                      </a:endParaRPr>
                    </a:p>
                  </a:txBody>
                  <a:tcPr marL="6261" marR="6261" marT="6261" marB="0" anchor="b">
                    <a:lnL>
                      <a:noFill/>
                    </a:lnL>
                    <a:lnR>
                      <a:noFill/>
                    </a:lnR>
                    <a:lnT>
                      <a:noFill/>
                    </a:lnT>
                    <a:lnB>
                      <a:noFill/>
                    </a:lnB>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6261" marR="6261" marT="6261" marB="0" anchor="b">
                    <a:lnL>
                      <a:noFill/>
                    </a:lnL>
                    <a:lnR>
                      <a:noFill/>
                    </a:lnR>
                    <a:lnT>
                      <a:noFill/>
                    </a:lnT>
                    <a:lnB>
                      <a:noFill/>
                    </a:lnB>
                  </a:tcPr>
                </a:tc>
                <a:extLst>
                  <a:ext uri="{0D108BD9-81ED-4DB2-BD59-A6C34878D82A}">
                    <a16:rowId xmlns:a16="http://schemas.microsoft.com/office/drawing/2014/main" val="4081685303"/>
                  </a:ext>
                </a:extLst>
              </a:tr>
              <a:tr h="296671">
                <a:tc>
                  <a:txBody>
                    <a:bodyPr/>
                    <a:lstStyle/>
                    <a:p>
                      <a:pPr algn="l" fontAlgn="b"/>
                      <a:r>
                        <a:rPr lang="en-US" sz="1800" u="none" strike="noStrike" dirty="0">
                          <a:effectLst/>
                        </a:rPr>
                        <a:t>Family Outreach Center</a:t>
                      </a:r>
                      <a:endParaRPr lang="en-US" sz="1800" b="0" i="0" u="none" strike="noStrike" dirty="0">
                        <a:solidFill>
                          <a:srgbClr val="000000"/>
                        </a:solidFill>
                        <a:effectLst/>
                        <a:latin typeface="Calibri" panose="020F0502020204030204" pitchFamily="34" charset="0"/>
                      </a:endParaRPr>
                    </a:p>
                  </a:txBody>
                  <a:tcPr marL="56348" marR="6261" marT="6261" marB="0" anchor="b">
                    <a:lnL>
                      <a:noFill/>
                    </a:lnL>
                    <a:lnR>
                      <a:noFill/>
                    </a:lnR>
                    <a:lnT>
                      <a:noFill/>
                    </a:lnT>
                    <a:lnB>
                      <a:noFill/>
                    </a:lnB>
                  </a:tcPr>
                </a:tc>
                <a:tc>
                  <a:txBody>
                    <a:bodyPr/>
                    <a:lstStyle/>
                    <a:p>
                      <a:pPr algn="l" fontAlgn="b"/>
                      <a:r>
                        <a:rPr lang="en-US" sz="1800" u="none" strike="noStrike" dirty="0">
                          <a:effectLst/>
                        </a:rPr>
                        <a:t> $                     24,999 </a:t>
                      </a:r>
                      <a:endParaRPr lang="en-US" sz="1800" b="0" i="0" u="none" strike="noStrike" dirty="0">
                        <a:solidFill>
                          <a:srgbClr val="000000"/>
                        </a:solidFill>
                        <a:effectLst/>
                        <a:latin typeface="Calibri" panose="020F0502020204030204" pitchFamily="34" charset="0"/>
                      </a:endParaRPr>
                    </a:p>
                  </a:txBody>
                  <a:tcPr marL="6261" marR="6261" marT="6261" marB="0" anchor="b">
                    <a:lnL>
                      <a:noFill/>
                    </a:lnL>
                    <a:lnR>
                      <a:noFill/>
                    </a:lnR>
                    <a:lnT>
                      <a:noFill/>
                    </a:lnT>
                    <a:lnB>
                      <a:noFill/>
                    </a:lnB>
                  </a:tcPr>
                </a:tc>
                <a:extLst>
                  <a:ext uri="{0D108BD9-81ED-4DB2-BD59-A6C34878D82A}">
                    <a16:rowId xmlns:a16="http://schemas.microsoft.com/office/drawing/2014/main" val="1529525034"/>
                  </a:ext>
                </a:extLst>
              </a:tr>
              <a:tr h="296671">
                <a:tc>
                  <a:txBody>
                    <a:bodyPr/>
                    <a:lstStyle/>
                    <a:p>
                      <a:pPr algn="l" fontAlgn="b"/>
                      <a:r>
                        <a:rPr lang="en-US" sz="1800" u="none" strike="noStrike" dirty="0">
                          <a:effectLst/>
                        </a:rPr>
                        <a:t>Realism is Loyalty</a:t>
                      </a:r>
                      <a:endParaRPr lang="en-US" sz="1800" b="0" i="0" u="none" strike="noStrike" dirty="0">
                        <a:solidFill>
                          <a:srgbClr val="000000"/>
                        </a:solidFill>
                        <a:effectLst/>
                        <a:latin typeface="Calibri" panose="020F0502020204030204" pitchFamily="34" charset="0"/>
                      </a:endParaRPr>
                    </a:p>
                  </a:txBody>
                  <a:tcPr marL="56348" marR="6261" marT="6261" marB="0" anchor="b">
                    <a:lnL>
                      <a:noFill/>
                    </a:lnL>
                    <a:lnR>
                      <a:noFill/>
                    </a:lnR>
                    <a:lnT>
                      <a:noFill/>
                    </a:lnT>
                    <a:lnB>
                      <a:noFill/>
                    </a:lnB>
                  </a:tcPr>
                </a:tc>
                <a:tc>
                  <a:txBody>
                    <a:bodyPr/>
                    <a:lstStyle/>
                    <a:p>
                      <a:pPr algn="l" fontAlgn="b"/>
                      <a:r>
                        <a:rPr lang="en-US" sz="1800" u="none" strike="noStrike" dirty="0">
                          <a:effectLst/>
                        </a:rPr>
                        <a:t> $                     24,357 </a:t>
                      </a:r>
                      <a:endParaRPr lang="en-US" sz="1800" b="0" i="0" u="none" strike="noStrike" dirty="0">
                        <a:solidFill>
                          <a:srgbClr val="000000"/>
                        </a:solidFill>
                        <a:effectLst/>
                        <a:latin typeface="Calibri" panose="020F0502020204030204" pitchFamily="34" charset="0"/>
                      </a:endParaRPr>
                    </a:p>
                  </a:txBody>
                  <a:tcPr marL="6261" marR="6261" marT="6261" marB="0" anchor="b">
                    <a:lnL>
                      <a:noFill/>
                    </a:lnL>
                    <a:lnR>
                      <a:noFill/>
                    </a:lnR>
                    <a:lnT>
                      <a:noFill/>
                    </a:lnT>
                    <a:lnB>
                      <a:noFill/>
                    </a:lnB>
                  </a:tcPr>
                </a:tc>
                <a:extLst>
                  <a:ext uri="{0D108BD9-81ED-4DB2-BD59-A6C34878D82A}">
                    <a16:rowId xmlns:a16="http://schemas.microsoft.com/office/drawing/2014/main" val="1398048345"/>
                  </a:ext>
                </a:extLst>
              </a:tr>
              <a:tr h="295450">
                <a:tc>
                  <a:txBody>
                    <a:bodyPr/>
                    <a:lstStyle/>
                    <a:p>
                      <a:pPr algn="l" fontAlgn="b"/>
                      <a:r>
                        <a:rPr lang="en-US" sz="1800" b="1" u="none" strike="noStrike" dirty="0">
                          <a:effectLst/>
                        </a:rPr>
                        <a:t>Gun Buyback</a:t>
                      </a:r>
                      <a:endParaRPr lang="en-US" sz="1800" b="1" i="0" u="none" strike="noStrike" dirty="0">
                        <a:solidFill>
                          <a:srgbClr val="000000"/>
                        </a:solidFill>
                        <a:effectLst/>
                        <a:latin typeface="Calibri" panose="020F0502020204030204" pitchFamily="34" charset="0"/>
                      </a:endParaRPr>
                    </a:p>
                  </a:txBody>
                  <a:tcPr marL="6261" marR="6261" marT="6261" marB="0" anchor="b">
                    <a:lnL>
                      <a:noFill/>
                    </a:lnL>
                    <a:lnR>
                      <a:noFill/>
                    </a:lnR>
                    <a:lnT>
                      <a:noFill/>
                    </a:lnT>
                    <a:lnB>
                      <a:noFill/>
                    </a:lnB>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6261" marR="6261" marT="6261" marB="0" anchor="b">
                    <a:lnL>
                      <a:noFill/>
                    </a:lnL>
                    <a:lnR>
                      <a:noFill/>
                    </a:lnR>
                    <a:lnT>
                      <a:noFill/>
                    </a:lnT>
                    <a:lnB>
                      <a:noFill/>
                    </a:lnB>
                  </a:tcPr>
                </a:tc>
                <a:extLst>
                  <a:ext uri="{0D108BD9-81ED-4DB2-BD59-A6C34878D82A}">
                    <a16:rowId xmlns:a16="http://schemas.microsoft.com/office/drawing/2014/main" val="2877226379"/>
                  </a:ext>
                </a:extLst>
              </a:tr>
              <a:tr h="296671">
                <a:tc>
                  <a:txBody>
                    <a:bodyPr/>
                    <a:lstStyle/>
                    <a:p>
                      <a:pPr algn="l" fontAlgn="b"/>
                      <a:r>
                        <a:rPr lang="en-US" sz="1800" u="none" strike="noStrike" dirty="0">
                          <a:effectLst/>
                        </a:rPr>
                        <a:t>First Buyback</a:t>
                      </a:r>
                      <a:endParaRPr lang="en-US" sz="1800" b="0" i="0" u="none" strike="noStrike" dirty="0">
                        <a:solidFill>
                          <a:srgbClr val="000000"/>
                        </a:solidFill>
                        <a:effectLst/>
                        <a:latin typeface="Calibri" panose="020F0502020204030204" pitchFamily="34" charset="0"/>
                      </a:endParaRPr>
                    </a:p>
                  </a:txBody>
                  <a:tcPr marL="56348" marR="6261" marT="6261" marB="0" anchor="b">
                    <a:lnL>
                      <a:noFill/>
                    </a:lnL>
                    <a:lnR>
                      <a:noFill/>
                    </a:lnR>
                    <a:lnT>
                      <a:noFill/>
                    </a:lnT>
                    <a:lnB>
                      <a:noFill/>
                    </a:lnB>
                  </a:tcPr>
                </a:tc>
                <a:tc>
                  <a:txBody>
                    <a:bodyPr/>
                    <a:lstStyle/>
                    <a:p>
                      <a:pPr algn="l" fontAlgn="b"/>
                      <a:r>
                        <a:rPr lang="en-US" sz="1800" u="none" strike="noStrike" dirty="0">
                          <a:effectLst/>
                        </a:rPr>
                        <a:t> $                     14,857 </a:t>
                      </a:r>
                      <a:endParaRPr lang="en-US" sz="1800" b="0" i="0" u="none" strike="noStrike" dirty="0">
                        <a:solidFill>
                          <a:srgbClr val="000000"/>
                        </a:solidFill>
                        <a:effectLst/>
                        <a:latin typeface="Calibri" panose="020F0502020204030204" pitchFamily="34" charset="0"/>
                      </a:endParaRPr>
                    </a:p>
                  </a:txBody>
                  <a:tcPr marL="6261" marR="6261" marT="6261" marB="0" anchor="b">
                    <a:lnL>
                      <a:noFill/>
                    </a:lnL>
                    <a:lnR>
                      <a:noFill/>
                    </a:lnR>
                    <a:lnT>
                      <a:noFill/>
                    </a:lnT>
                    <a:lnB>
                      <a:noFill/>
                    </a:lnB>
                  </a:tcPr>
                </a:tc>
                <a:extLst>
                  <a:ext uri="{0D108BD9-81ED-4DB2-BD59-A6C34878D82A}">
                    <a16:rowId xmlns:a16="http://schemas.microsoft.com/office/drawing/2014/main" val="2696791939"/>
                  </a:ext>
                </a:extLst>
              </a:tr>
              <a:tr h="296671">
                <a:tc>
                  <a:txBody>
                    <a:bodyPr/>
                    <a:lstStyle/>
                    <a:p>
                      <a:pPr algn="l" fontAlgn="b"/>
                      <a:r>
                        <a:rPr lang="en-US" sz="1800" u="none" strike="noStrike" dirty="0">
                          <a:effectLst/>
                        </a:rPr>
                        <a:t>Second Buyback</a:t>
                      </a:r>
                      <a:endParaRPr lang="en-US" sz="1800" b="0" i="0" u="none" strike="noStrike" dirty="0">
                        <a:solidFill>
                          <a:srgbClr val="000000"/>
                        </a:solidFill>
                        <a:effectLst/>
                        <a:latin typeface="Calibri" panose="020F0502020204030204" pitchFamily="34" charset="0"/>
                      </a:endParaRPr>
                    </a:p>
                  </a:txBody>
                  <a:tcPr marL="56348" marR="6261" marT="6261" marB="0" anchor="b">
                    <a:lnL>
                      <a:noFill/>
                    </a:lnL>
                    <a:lnR>
                      <a:noFill/>
                    </a:lnR>
                    <a:lnT>
                      <a:noFill/>
                    </a:lnT>
                    <a:lnB>
                      <a:noFill/>
                    </a:lnB>
                  </a:tcPr>
                </a:tc>
                <a:tc>
                  <a:txBody>
                    <a:bodyPr/>
                    <a:lstStyle/>
                    <a:p>
                      <a:pPr algn="l" fontAlgn="b"/>
                      <a:r>
                        <a:rPr lang="en-US" sz="1800" u="none" strike="noStrike" dirty="0">
                          <a:effectLst/>
                        </a:rPr>
                        <a:t> $                     20,482 </a:t>
                      </a:r>
                      <a:endParaRPr lang="en-US" sz="1800" b="0" i="0" u="none" strike="noStrike" dirty="0">
                        <a:solidFill>
                          <a:srgbClr val="000000"/>
                        </a:solidFill>
                        <a:effectLst/>
                        <a:latin typeface="Calibri" panose="020F0502020204030204" pitchFamily="34" charset="0"/>
                      </a:endParaRPr>
                    </a:p>
                  </a:txBody>
                  <a:tcPr marL="6261" marR="6261" marT="6261" marB="0" anchor="b">
                    <a:lnL>
                      <a:noFill/>
                    </a:lnL>
                    <a:lnR>
                      <a:noFill/>
                    </a:lnR>
                    <a:lnT>
                      <a:noFill/>
                    </a:lnT>
                    <a:lnB>
                      <a:noFill/>
                    </a:lnB>
                  </a:tcPr>
                </a:tc>
                <a:extLst>
                  <a:ext uri="{0D108BD9-81ED-4DB2-BD59-A6C34878D82A}">
                    <a16:rowId xmlns:a16="http://schemas.microsoft.com/office/drawing/2014/main" val="2659930836"/>
                  </a:ext>
                </a:extLst>
              </a:tr>
              <a:tr h="215362">
                <a:tc>
                  <a:txBody>
                    <a:bodyPr/>
                    <a:lstStyle/>
                    <a:p>
                      <a:pPr algn="l" fontAlgn="b"/>
                      <a:r>
                        <a:rPr lang="en-US" sz="1800" u="none" strike="noStrike" dirty="0">
                          <a:effectLst/>
                        </a:rPr>
                        <a:t>Community Promotion and Partnerships with Neighborhood Associations</a:t>
                      </a:r>
                      <a:endParaRPr lang="en-US" sz="1800" b="0" i="0" u="none" strike="noStrike" dirty="0">
                        <a:solidFill>
                          <a:srgbClr val="000000"/>
                        </a:solidFill>
                        <a:effectLst/>
                        <a:latin typeface="Calibri" panose="020F0502020204030204" pitchFamily="34" charset="0"/>
                      </a:endParaRPr>
                    </a:p>
                  </a:txBody>
                  <a:tcPr marL="56348" marR="6261" marT="6261" marB="0" anchor="b">
                    <a:lnL>
                      <a:noFill/>
                    </a:lnL>
                    <a:lnR>
                      <a:noFill/>
                    </a:lnR>
                    <a:lnT>
                      <a:noFill/>
                    </a:lnT>
                    <a:lnB>
                      <a:noFill/>
                    </a:lnB>
                  </a:tcPr>
                </a:tc>
                <a:tc>
                  <a:txBody>
                    <a:bodyPr/>
                    <a:lstStyle/>
                    <a:p>
                      <a:pPr algn="l" fontAlgn="b"/>
                      <a:r>
                        <a:rPr lang="en-US" sz="1800" u="none" strike="noStrike" dirty="0">
                          <a:effectLst/>
                        </a:rPr>
                        <a:t> $                        6,880 </a:t>
                      </a:r>
                      <a:endParaRPr lang="en-US" sz="1800" b="0" i="0" u="none" strike="noStrike" dirty="0">
                        <a:solidFill>
                          <a:srgbClr val="000000"/>
                        </a:solidFill>
                        <a:effectLst/>
                        <a:latin typeface="Calibri" panose="020F0502020204030204" pitchFamily="34" charset="0"/>
                      </a:endParaRPr>
                    </a:p>
                  </a:txBody>
                  <a:tcPr marL="6261" marR="6261" marT="6261" marB="0" anchor="b">
                    <a:lnL>
                      <a:noFill/>
                    </a:lnL>
                    <a:lnR>
                      <a:noFill/>
                    </a:lnR>
                    <a:lnT>
                      <a:noFill/>
                    </a:lnT>
                    <a:lnB>
                      <a:noFill/>
                    </a:lnB>
                  </a:tcPr>
                </a:tc>
                <a:extLst>
                  <a:ext uri="{0D108BD9-81ED-4DB2-BD59-A6C34878D82A}">
                    <a16:rowId xmlns:a16="http://schemas.microsoft.com/office/drawing/2014/main" val="1279543538"/>
                  </a:ext>
                </a:extLst>
              </a:tr>
              <a:tr h="295450">
                <a:tc>
                  <a:txBody>
                    <a:bodyPr/>
                    <a:lstStyle/>
                    <a:p>
                      <a:pPr algn="l" fontAlgn="b"/>
                      <a:r>
                        <a:rPr lang="en-US" sz="1800" b="1" u="none" strike="noStrike" dirty="0">
                          <a:effectLst/>
                        </a:rPr>
                        <a:t>Previous Pitch Night Obligations</a:t>
                      </a:r>
                      <a:endParaRPr lang="en-US" sz="1800" b="1" i="0" u="none" strike="noStrike" dirty="0">
                        <a:solidFill>
                          <a:srgbClr val="000000"/>
                        </a:solidFill>
                        <a:effectLst/>
                        <a:latin typeface="Calibri" panose="020F0502020204030204" pitchFamily="34" charset="0"/>
                      </a:endParaRPr>
                    </a:p>
                  </a:txBody>
                  <a:tcPr marL="6261" marR="6261" marT="6261" marB="0" anchor="b">
                    <a:lnL>
                      <a:noFill/>
                    </a:lnL>
                    <a:lnR>
                      <a:noFill/>
                    </a:lnR>
                    <a:lnT>
                      <a:noFill/>
                    </a:lnT>
                    <a:lnB>
                      <a:noFill/>
                    </a:lnB>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6261" marR="6261" marT="6261" marB="0" anchor="b">
                    <a:lnL>
                      <a:noFill/>
                    </a:lnL>
                    <a:lnR>
                      <a:noFill/>
                    </a:lnR>
                    <a:lnT>
                      <a:noFill/>
                    </a:lnT>
                    <a:lnB>
                      <a:noFill/>
                    </a:lnB>
                  </a:tcPr>
                </a:tc>
                <a:extLst>
                  <a:ext uri="{0D108BD9-81ED-4DB2-BD59-A6C34878D82A}">
                    <a16:rowId xmlns:a16="http://schemas.microsoft.com/office/drawing/2014/main" val="1828779993"/>
                  </a:ext>
                </a:extLst>
              </a:tr>
              <a:tr h="296671">
                <a:tc>
                  <a:txBody>
                    <a:bodyPr/>
                    <a:lstStyle/>
                    <a:p>
                      <a:pPr algn="l" fontAlgn="b"/>
                      <a:r>
                        <a:rPr lang="en-US" sz="1800" u="none" strike="noStrike" dirty="0">
                          <a:effectLst/>
                        </a:rPr>
                        <a:t>Monroe Aki</a:t>
                      </a:r>
                      <a:endParaRPr lang="en-US" sz="1800" b="0" i="0" u="none" strike="noStrike" dirty="0">
                        <a:solidFill>
                          <a:srgbClr val="000000"/>
                        </a:solidFill>
                        <a:effectLst/>
                        <a:latin typeface="Calibri" panose="020F0502020204030204" pitchFamily="34" charset="0"/>
                      </a:endParaRPr>
                    </a:p>
                  </a:txBody>
                  <a:tcPr marL="56348" marR="6261" marT="6261" marB="0" anchor="b">
                    <a:lnL>
                      <a:noFill/>
                    </a:lnL>
                    <a:lnR>
                      <a:noFill/>
                    </a:lnR>
                    <a:lnT>
                      <a:noFill/>
                    </a:lnT>
                    <a:lnB>
                      <a:noFill/>
                    </a:lnB>
                  </a:tcPr>
                </a:tc>
                <a:tc>
                  <a:txBody>
                    <a:bodyPr/>
                    <a:lstStyle/>
                    <a:p>
                      <a:pPr algn="l" fontAlgn="b"/>
                      <a:r>
                        <a:rPr lang="en-US" sz="1800" u="none" strike="noStrike" dirty="0">
                          <a:effectLst/>
                        </a:rPr>
                        <a:t> $                        1,000 </a:t>
                      </a:r>
                      <a:endParaRPr lang="en-US" sz="1800" b="0" i="0" u="none" strike="noStrike" dirty="0">
                        <a:solidFill>
                          <a:srgbClr val="000000"/>
                        </a:solidFill>
                        <a:effectLst/>
                        <a:latin typeface="Calibri" panose="020F0502020204030204" pitchFamily="34" charset="0"/>
                      </a:endParaRPr>
                    </a:p>
                  </a:txBody>
                  <a:tcPr marL="6261" marR="6261" marT="6261" marB="0" anchor="b">
                    <a:lnL>
                      <a:noFill/>
                    </a:lnL>
                    <a:lnR>
                      <a:noFill/>
                    </a:lnR>
                    <a:lnT>
                      <a:noFill/>
                    </a:lnT>
                    <a:lnB>
                      <a:noFill/>
                    </a:lnB>
                  </a:tcPr>
                </a:tc>
                <a:extLst>
                  <a:ext uri="{0D108BD9-81ED-4DB2-BD59-A6C34878D82A}">
                    <a16:rowId xmlns:a16="http://schemas.microsoft.com/office/drawing/2014/main" val="1199596916"/>
                  </a:ext>
                </a:extLst>
              </a:tr>
              <a:tr h="296671">
                <a:tc>
                  <a:txBody>
                    <a:bodyPr/>
                    <a:lstStyle/>
                    <a:p>
                      <a:pPr algn="l" fontAlgn="b"/>
                      <a:r>
                        <a:rPr lang="en-US" sz="1800" u="none" strike="noStrike" dirty="0">
                          <a:effectLst/>
                        </a:rPr>
                        <a:t>Neighbors of Belknap</a:t>
                      </a:r>
                      <a:endParaRPr lang="en-US" sz="1800" b="0" i="0" u="none" strike="noStrike" dirty="0">
                        <a:solidFill>
                          <a:srgbClr val="000000"/>
                        </a:solidFill>
                        <a:effectLst/>
                        <a:latin typeface="Calibri" panose="020F0502020204030204" pitchFamily="34" charset="0"/>
                      </a:endParaRPr>
                    </a:p>
                  </a:txBody>
                  <a:tcPr marL="56348" marR="6261" marT="6261" marB="0" anchor="b">
                    <a:lnL>
                      <a:noFill/>
                    </a:lnL>
                    <a:lnR>
                      <a:noFill/>
                    </a:lnR>
                    <a:lnT>
                      <a:noFill/>
                    </a:lnT>
                    <a:lnB>
                      <a:noFill/>
                    </a:lnB>
                  </a:tcPr>
                </a:tc>
                <a:tc>
                  <a:txBody>
                    <a:bodyPr/>
                    <a:lstStyle/>
                    <a:p>
                      <a:pPr algn="l" fontAlgn="b"/>
                      <a:r>
                        <a:rPr lang="en-US" sz="1800" u="none" strike="noStrike" dirty="0">
                          <a:effectLst/>
                        </a:rPr>
                        <a:t> $                        2,500 </a:t>
                      </a:r>
                      <a:endParaRPr lang="en-US" sz="1800" b="0" i="0" u="none" strike="noStrike" dirty="0">
                        <a:solidFill>
                          <a:srgbClr val="000000"/>
                        </a:solidFill>
                        <a:effectLst/>
                        <a:latin typeface="Calibri" panose="020F0502020204030204" pitchFamily="34" charset="0"/>
                      </a:endParaRPr>
                    </a:p>
                  </a:txBody>
                  <a:tcPr marL="6261" marR="6261" marT="6261" marB="0" anchor="b">
                    <a:lnL>
                      <a:noFill/>
                    </a:lnL>
                    <a:lnR>
                      <a:noFill/>
                    </a:lnR>
                    <a:lnT>
                      <a:noFill/>
                    </a:lnT>
                    <a:lnB>
                      <a:noFill/>
                    </a:lnB>
                  </a:tcPr>
                </a:tc>
                <a:extLst>
                  <a:ext uri="{0D108BD9-81ED-4DB2-BD59-A6C34878D82A}">
                    <a16:rowId xmlns:a16="http://schemas.microsoft.com/office/drawing/2014/main" val="1721949312"/>
                  </a:ext>
                </a:extLst>
              </a:tr>
              <a:tr h="296671">
                <a:tc>
                  <a:txBody>
                    <a:bodyPr/>
                    <a:lstStyle/>
                    <a:p>
                      <a:pPr algn="l" fontAlgn="b"/>
                      <a:r>
                        <a:rPr lang="en-US" sz="1800" b="1" u="none" strike="noStrike" dirty="0">
                          <a:effectLst/>
                        </a:rPr>
                        <a:t>Total</a:t>
                      </a:r>
                      <a:endParaRPr lang="en-US" sz="1800" b="1" i="0" u="none" strike="noStrike" dirty="0">
                        <a:solidFill>
                          <a:srgbClr val="000000"/>
                        </a:solidFill>
                        <a:effectLst/>
                        <a:latin typeface="Calibri" panose="020F0502020204030204" pitchFamily="34" charset="0"/>
                      </a:endParaRPr>
                    </a:p>
                  </a:txBody>
                  <a:tcPr marL="6261" marR="6261" marT="6261" marB="0" anchor="b">
                    <a:lnL>
                      <a:noFill/>
                    </a:lnL>
                    <a:lnR>
                      <a:noFill/>
                    </a:lnR>
                    <a:lnT>
                      <a:noFill/>
                    </a:lnT>
                    <a:lnB>
                      <a:noFill/>
                    </a:lnB>
                  </a:tcPr>
                </a:tc>
                <a:tc>
                  <a:txBody>
                    <a:bodyPr/>
                    <a:lstStyle/>
                    <a:p>
                      <a:pPr algn="l" fontAlgn="b"/>
                      <a:r>
                        <a:rPr lang="en-US" sz="1800" u="none" strike="noStrike" dirty="0">
                          <a:effectLst/>
                        </a:rPr>
                        <a:t> $                      95,075</a:t>
                      </a:r>
                    </a:p>
                  </a:txBody>
                  <a:tcPr marL="6261" marR="6261" marT="6261" marB="0" anchor="b">
                    <a:lnL>
                      <a:noFill/>
                    </a:lnL>
                    <a:lnR>
                      <a:noFill/>
                    </a:lnR>
                    <a:lnT>
                      <a:noFill/>
                    </a:lnT>
                    <a:lnB>
                      <a:noFill/>
                    </a:lnB>
                  </a:tcPr>
                </a:tc>
                <a:extLst>
                  <a:ext uri="{0D108BD9-81ED-4DB2-BD59-A6C34878D82A}">
                    <a16:rowId xmlns:a16="http://schemas.microsoft.com/office/drawing/2014/main" val="3189892596"/>
                  </a:ext>
                </a:extLst>
              </a:tr>
              <a:tr h="296671">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US" sz="1800" u="none" strike="noStrike" dirty="0">
                        <a:effectLst/>
                      </a:endParaRPr>
                    </a:p>
                    <a:p>
                      <a:pPr marL="0" marR="0" lvl="0" indent="0" algn="l" defTabSz="914400" rtl="0" eaLnBrk="1" fontAlgn="b" latinLnBrk="0" hangingPunct="1">
                        <a:lnSpc>
                          <a:spcPct val="100000"/>
                        </a:lnSpc>
                        <a:spcBef>
                          <a:spcPts val="0"/>
                        </a:spcBef>
                        <a:spcAft>
                          <a:spcPts val="0"/>
                        </a:spcAft>
                        <a:buClrTx/>
                        <a:buSzTx/>
                        <a:buFontTx/>
                        <a:buNone/>
                        <a:tabLst/>
                        <a:defRPr/>
                      </a:pPr>
                      <a:r>
                        <a:rPr lang="en-US" sz="1800" u="none" strike="noStrike" dirty="0">
                          <a:effectLst/>
                        </a:rPr>
                        <a:t>Unallocated Funds</a:t>
                      </a:r>
                      <a:endParaRPr lang="en-US" sz="1800" b="0" i="0" u="none" strike="noStrike" dirty="0">
                        <a:solidFill>
                          <a:srgbClr val="000000"/>
                        </a:solidFill>
                        <a:effectLst/>
                        <a:latin typeface="Calibri" panose="020F0502020204030204" pitchFamily="34" charset="0"/>
                      </a:endParaRPr>
                    </a:p>
                    <a:p>
                      <a:pPr algn="l" fontAlgn="b"/>
                      <a:endParaRPr lang="en-US" sz="1800" b="0" i="0" u="none" strike="noStrike" dirty="0">
                        <a:solidFill>
                          <a:srgbClr val="000000"/>
                        </a:solidFill>
                        <a:effectLst/>
                        <a:latin typeface="Calibri" panose="020F0502020204030204" pitchFamily="34" charset="0"/>
                      </a:endParaRPr>
                    </a:p>
                  </a:txBody>
                  <a:tcPr marL="6261" marR="6261" marT="6261" marB="0" anchor="b">
                    <a:lnL>
                      <a:noFill/>
                    </a:lnL>
                    <a:lnR>
                      <a:noFill/>
                    </a:lnR>
                    <a:lnT>
                      <a:noFill/>
                    </a:lnT>
                    <a:lnB>
                      <a:noFill/>
                    </a:lnB>
                  </a:tcPr>
                </a:tc>
                <a:tc>
                  <a:txBody>
                    <a:bodyPr/>
                    <a:lstStyle/>
                    <a:p>
                      <a:pPr algn="l" fontAlgn="b"/>
                      <a:r>
                        <a:rPr lang="en-US" sz="1800" u="none" strike="noStrike" dirty="0">
                          <a:effectLst/>
                        </a:rPr>
                        <a:t> $                      84,927</a:t>
                      </a:r>
                    </a:p>
                    <a:p>
                      <a:pPr algn="l" fontAlgn="b"/>
                      <a:endParaRPr lang="en-US" sz="1800" b="0" i="0" u="none" strike="noStrike" dirty="0">
                        <a:solidFill>
                          <a:srgbClr val="000000"/>
                        </a:solidFill>
                        <a:effectLst/>
                        <a:latin typeface="Calibri" panose="020F0502020204030204" pitchFamily="34" charset="0"/>
                      </a:endParaRPr>
                    </a:p>
                  </a:txBody>
                  <a:tcPr marL="6261" marR="6261" marT="6261" marB="0" anchor="b">
                    <a:lnL>
                      <a:noFill/>
                    </a:lnL>
                    <a:lnR>
                      <a:noFill/>
                    </a:lnR>
                    <a:lnT>
                      <a:noFill/>
                    </a:lnT>
                    <a:lnB>
                      <a:noFill/>
                    </a:lnB>
                  </a:tcPr>
                </a:tc>
                <a:extLst>
                  <a:ext uri="{0D108BD9-81ED-4DB2-BD59-A6C34878D82A}">
                    <a16:rowId xmlns:a16="http://schemas.microsoft.com/office/drawing/2014/main" val="2826168368"/>
                  </a:ext>
                </a:extLst>
              </a:tr>
              <a:tr h="295450">
                <a:tc>
                  <a:txBody>
                    <a:bodyPr/>
                    <a:lstStyle/>
                    <a:p>
                      <a:pPr algn="l" fontAlgn="b"/>
                      <a:endParaRPr lang="en-US" sz="1800" b="0" i="0" u="none" strike="noStrike" dirty="0">
                        <a:solidFill>
                          <a:srgbClr val="000000"/>
                        </a:solidFill>
                        <a:effectLst/>
                        <a:latin typeface="Calibri" panose="020F0502020204030204" pitchFamily="34" charset="0"/>
                      </a:endParaRPr>
                    </a:p>
                  </a:txBody>
                  <a:tcPr marL="6261" marR="6261" marT="6261" marB="0" anchor="b">
                    <a:lnL>
                      <a:noFill/>
                    </a:lnL>
                    <a:lnR>
                      <a:noFill/>
                    </a:lnR>
                    <a:lnT>
                      <a:noFill/>
                    </a:lnT>
                    <a:lnB>
                      <a:noFill/>
                    </a:lnB>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6261" marR="6261" marT="6261" marB="0" anchor="b">
                    <a:lnL>
                      <a:noFill/>
                    </a:lnL>
                    <a:lnR>
                      <a:noFill/>
                    </a:lnR>
                    <a:lnT>
                      <a:noFill/>
                    </a:lnT>
                    <a:lnB>
                      <a:noFill/>
                    </a:lnB>
                  </a:tcPr>
                </a:tc>
                <a:extLst>
                  <a:ext uri="{0D108BD9-81ED-4DB2-BD59-A6C34878D82A}">
                    <a16:rowId xmlns:a16="http://schemas.microsoft.com/office/drawing/2014/main" val="3345654861"/>
                  </a:ext>
                </a:extLst>
              </a:tr>
            </a:tbl>
          </a:graphicData>
        </a:graphic>
      </p:graphicFrame>
    </p:spTree>
    <p:extLst>
      <p:ext uri="{BB962C8B-B14F-4D97-AF65-F5344CB8AC3E}">
        <p14:creationId xmlns:p14="http://schemas.microsoft.com/office/powerpoint/2010/main" val="3836889544"/>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C9FBE0360AA26419B14929EBD9091C5" ma:contentTypeVersion="13" ma:contentTypeDescription="Create a new document." ma:contentTypeScope="" ma:versionID="34b982a5ead9be1f2309966b2a8a6172">
  <xsd:schema xmlns:xsd="http://www.w3.org/2001/XMLSchema" xmlns:xs="http://www.w3.org/2001/XMLSchema" xmlns:p="http://schemas.microsoft.com/office/2006/metadata/properties" xmlns:ns3="1f196e92-0ca9-4ef3-a0e0-3a8d8c30ba47" xmlns:ns4="8cbd4fee-8a87-4009-b079-90b6d7752903" targetNamespace="http://schemas.microsoft.com/office/2006/metadata/properties" ma:root="true" ma:fieldsID="2a27b00ae62a38054468dba62731fb92" ns3:_="" ns4:_="">
    <xsd:import namespace="1f196e92-0ca9-4ef3-a0e0-3a8d8c30ba47"/>
    <xsd:import namespace="8cbd4fee-8a87-4009-b079-90b6d7752903"/>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Tags" minOccurs="0"/>
                <xsd:element ref="ns3:MediaServiceOCR" minOccurs="0"/>
                <xsd:element ref="ns3:MediaServiceEventHashCode" minOccurs="0"/>
                <xsd:element ref="ns3:MediaServiceGenerationTim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196e92-0ca9-4ef3-a0e0-3a8d8c30ba47"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cbd4fee-8a87-4009-b079-90b6d7752903"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element name="SharingHintHash" ma:index="13"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81DF14D-4F57-4F36-9290-EADB0941AE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196e92-0ca9-4ef3-a0e0-3a8d8c30ba47"/>
    <ds:schemaRef ds:uri="8cbd4fee-8a87-4009-b079-90b6d77529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CC8A33B-306E-4F39-AF08-2A3C9AD33B0E}">
  <ds:schemaRefs>
    <ds:schemaRef ds:uri="http://schemas.microsoft.com/sharepoint/v3/contenttype/forms"/>
  </ds:schemaRefs>
</ds:datastoreItem>
</file>

<file path=customXml/itemProps3.xml><?xml version="1.0" encoding="utf-8"?>
<ds:datastoreItem xmlns:ds="http://schemas.openxmlformats.org/officeDocument/2006/customXml" ds:itemID="{58F547A2-B967-43F7-9CF9-035791C91381}">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8940</TotalTime>
  <Words>915</Words>
  <Application>Microsoft Office PowerPoint</Application>
  <PresentationFormat>Widescreen</PresentationFormat>
  <Paragraphs>121</Paragraphs>
  <Slides>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Calibri Light</vt:lpstr>
      <vt:lpstr>Symbol</vt:lpstr>
      <vt:lpstr>Times New Roman</vt:lpstr>
      <vt:lpstr>Trebuchet MS</vt:lpstr>
      <vt:lpstr>Office Theme</vt:lpstr>
      <vt:lpstr>PowerPoint Presentation</vt:lpstr>
      <vt:lpstr>PowerPoint Presentation</vt:lpstr>
      <vt:lpstr>PowerPoint Presentation</vt:lpstr>
      <vt:lpstr>Gun Buyback</vt:lpstr>
      <vt:lpstr>PowerPoint Presentation</vt:lpstr>
      <vt:lpstr>Parenting Program</vt:lpstr>
      <vt:lpstr>Update to Juvenile Offense Index</vt:lpstr>
      <vt:lpstr>Reviewing the Recommendations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Operation Safe Neighborhood</dc:title>
  <dc:creator>Rifenberg, Scott</dc:creator>
  <cp:lastModifiedBy>Asante Cain</cp:lastModifiedBy>
  <cp:revision>20</cp:revision>
  <cp:lastPrinted>2020-10-26T12:53:50Z</cp:lastPrinted>
  <dcterms:created xsi:type="dcterms:W3CDTF">2020-10-22T15:47:10Z</dcterms:created>
  <dcterms:modified xsi:type="dcterms:W3CDTF">2021-06-15T03:01:24Z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0x0101009C9FBE0360AA26419B14929EBD9091C5</vt:lpwstr>
  </property>
</Properties>
</file>